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91" r:id="rId3"/>
    <p:sldId id="257" r:id="rId4"/>
    <p:sldId id="259" r:id="rId5"/>
    <p:sldId id="273" r:id="rId6"/>
    <p:sldId id="292" r:id="rId7"/>
    <p:sldId id="260" r:id="rId8"/>
    <p:sldId id="262" r:id="rId9"/>
    <p:sldId id="293" r:id="rId10"/>
    <p:sldId id="288" r:id="rId11"/>
    <p:sldId id="274" r:id="rId12"/>
    <p:sldId id="276" r:id="rId13"/>
    <p:sldId id="279" r:id="rId14"/>
    <p:sldId id="281" r:id="rId15"/>
    <p:sldId id="282" r:id="rId16"/>
    <p:sldId id="283" r:id="rId17"/>
    <p:sldId id="284" r:id="rId18"/>
    <p:sldId id="285" r:id="rId19"/>
    <p:sldId id="286" r:id="rId2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77"/>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Nat\Dropbox\Excel%20Data\world%20imports%20of%20Iran%20oil%20mar%202014.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Nat\Dropbox\Excel%20Data\world%20imports%20of%20iran%20oil%20mar%202014%20workbook.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Nat\Dropbox\Excel%20Data\world%20imports%20of%20iran%20oil%20mar%202014%20workbook.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Nat\Documents\iran%20non-oil%20exports%20april%2020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The</a:t>
            </a:r>
            <a:r>
              <a:rPr lang="en-US" baseline="0" dirty="0" smtClean="0"/>
              <a:t> Long Perspective: Imports averaged 1.074 million b/d from July 2012 through October 2013</a:t>
            </a:r>
            <a:endParaRPr lang="en-US" dirty="0"/>
          </a:p>
        </c:rich>
      </c:tx>
      <c:layout/>
    </c:title>
    <c:plotArea>
      <c:layout/>
      <c:barChart>
        <c:barDir val="col"/>
        <c:grouping val="stacked"/>
        <c:ser>
          <c:idx val="0"/>
          <c:order val="0"/>
          <c:tx>
            <c:strRef>
              <c:f>Sheet1!$C$8</c:f>
              <c:strCache>
                <c:ptCount val="1"/>
                <c:pt idx="0">
                  <c:v>China</c:v>
                </c:pt>
              </c:strCache>
            </c:strRef>
          </c:tx>
          <c:cat>
            <c:multiLvlStrRef>
              <c:f>Sheet1!$D$6:$AF$7</c:f>
              <c:multiLvlStrCache>
                <c:ptCount val="29"/>
                <c:lvl>
                  <c:pt idx="0">
                    <c:v>nov</c:v>
                  </c:pt>
                  <c:pt idx="1">
                    <c:v>dec</c:v>
                  </c:pt>
                  <c:pt idx="2">
                    <c:v>jan</c:v>
                  </c:pt>
                  <c:pt idx="3">
                    <c:v>feb</c:v>
                  </c:pt>
                  <c:pt idx="4">
                    <c:v>mar</c:v>
                  </c:pt>
                  <c:pt idx="5">
                    <c:v>apr</c:v>
                  </c:pt>
                  <c:pt idx="6">
                    <c:v>may</c:v>
                  </c:pt>
                  <c:pt idx="7">
                    <c:v>june</c:v>
                  </c:pt>
                  <c:pt idx="8">
                    <c:v>july</c:v>
                  </c:pt>
                  <c:pt idx="9">
                    <c:v>aug</c:v>
                  </c:pt>
                  <c:pt idx="10">
                    <c:v>sept</c:v>
                  </c:pt>
                  <c:pt idx="11">
                    <c:v>oct</c:v>
                  </c:pt>
                  <c:pt idx="12">
                    <c:v>nov</c:v>
                  </c:pt>
                  <c:pt idx="13">
                    <c:v>dec</c:v>
                  </c:pt>
                  <c:pt idx="14">
                    <c:v>jan</c:v>
                  </c:pt>
                  <c:pt idx="15">
                    <c:v>feb</c:v>
                  </c:pt>
                  <c:pt idx="16">
                    <c:v>mar</c:v>
                  </c:pt>
                  <c:pt idx="17">
                    <c:v>apr</c:v>
                  </c:pt>
                  <c:pt idx="18">
                    <c:v>may</c:v>
                  </c:pt>
                  <c:pt idx="19">
                    <c:v>jun</c:v>
                  </c:pt>
                  <c:pt idx="20">
                    <c:v>jul</c:v>
                  </c:pt>
                  <c:pt idx="21">
                    <c:v>aug</c:v>
                  </c:pt>
                  <c:pt idx="22">
                    <c:v>sept</c:v>
                  </c:pt>
                  <c:pt idx="23">
                    <c:v>oct</c:v>
                  </c:pt>
                  <c:pt idx="24">
                    <c:v>nov</c:v>
                  </c:pt>
                  <c:pt idx="25">
                    <c:v>dec</c:v>
                  </c:pt>
                  <c:pt idx="26">
                    <c:v>jan</c:v>
                  </c:pt>
                  <c:pt idx="27">
                    <c:v>feb</c:v>
                  </c:pt>
                  <c:pt idx="28">
                    <c:v>mar</c:v>
                  </c:pt>
                </c:lvl>
                <c:lvl>
                  <c:pt idx="0">
                    <c:v>2011</c:v>
                  </c:pt>
                  <c:pt idx="2">
                    <c:v>2012</c:v>
                  </c:pt>
                  <c:pt idx="14">
                    <c:v>2013</c:v>
                  </c:pt>
                  <c:pt idx="26">
                    <c:v>2014</c:v>
                  </c:pt>
                </c:lvl>
              </c:multiLvlStrCache>
            </c:multiLvlStrRef>
          </c:cat>
          <c:val>
            <c:numRef>
              <c:f>Sheet1!$D$8:$AF$8</c:f>
              <c:numCache>
                <c:formatCode>General</c:formatCode>
                <c:ptCount val="29"/>
                <c:pt idx="0">
                  <c:v>619.52</c:v>
                </c:pt>
                <c:pt idx="1">
                  <c:v>572.69000000000005</c:v>
                </c:pt>
                <c:pt idx="2">
                  <c:v>490.7483871</c:v>
                </c:pt>
                <c:pt idx="3">
                  <c:v>288.47586209999997</c:v>
                </c:pt>
                <c:pt idx="4">
                  <c:v>253.3806452</c:v>
                </c:pt>
                <c:pt idx="5">
                  <c:v>343</c:v>
                </c:pt>
                <c:pt idx="6">
                  <c:v>521</c:v>
                </c:pt>
                <c:pt idx="7">
                  <c:v>632</c:v>
                </c:pt>
                <c:pt idx="8">
                  <c:v>454</c:v>
                </c:pt>
                <c:pt idx="9">
                  <c:v>371</c:v>
                </c:pt>
                <c:pt idx="10">
                  <c:v>382.4</c:v>
                </c:pt>
                <c:pt idx="11">
                  <c:v>456.13200000000001</c:v>
                </c:pt>
                <c:pt idx="12">
                  <c:v>421.91999999999996</c:v>
                </c:pt>
                <c:pt idx="13">
                  <c:v>593.41</c:v>
                </c:pt>
                <c:pt idx="14">
                  <c:v>309.89999999999992</c:v>
                </c:pt>
                <c:pt idx="15">
                  <c:v>521.42999999999984</c:v>
                </c:pt>
                <c:pt idx="16">
                  <c:v>408.09</c:v>
                </c:pt>
                <c:pt idx="17">
                  <c:v>371.57</c:v>
                </c:pt>
                <c:pt idx="18">
                  <c:v>555.5569999999999</c:v>
                </c:pt>
                <c:pt idx="19">
                  <c:v>384.95299999999992</c:v>
                </c:pt>
                <c:pt idx="20">
                  <c:v>391.92999999999995</c:v>
                </c:pt>
                <c:pt idx="21">
                  <c:v>475</c:v>
                </c:pt>
                <c:pt idx="22">
                  <c:v>475.52099999999996</c:v>
                </c:pt>
                <c:pt idx="23">
                  <c:v>249.84800000000001</c:v>
                </c:pt>
                <c:pt idx="24">
                  <c:v>538.48900000000003</c:v>
                </c:pt>
                <c:pt idx="25">
                  <c:v>507.7</c:v>
                </c:pt>
                <c:pt idx="26" formatCode="#,##0">
                  <c:v>564.53599999999983</c:v>
                </c:pt>
                <c:pt idx="27">
                  <c:v>552.6</c:v>
                </c:pt>
                <c:pt idx="28">
                  <c:v>555.18200000000002</c:v>
                </c:pt>
              </c:numCache>
            </c:numRef>
          </c:val>
        </c:ser>
        <c:ser>
          <c:idx val="1"/>
          <c:order val="1"/>
          <c:tx>
            <c:strRef>
              <c:f>Sheet1!$C$9</c:f>
              <c:strCache>
                <c:ptCount val="1"/>
                <c:pt idx="0">
                  <c:v>India</c:v>
                </c:pt>
              </c:strCache>
            </c:strRef>
          </c:tx>
          <c:cat>
            <c:multiLvlStrRef>
              <c:f>Sheet1!$D$6:$AF$7</c:f>
              <c:multiLvlStrCache>
                <c:ptCount val="29"/>
                <c:lvl>
                  <c:pt idx="0">
                    <c:v>nov</c:v>
                  </c:pt>
                  <c:pt idx="1">
                    <c:v>dec</c:v>
                  </c:pt>
                  <c:pt idx="2">
                    <c:v>jan</c:v>
                  </c:pt>
                  <c:pt idx="3">
                    <c:v>feb</c:v>
                  </c:pt>
                  <c:pt idx="4">
                    <c:v>mar</c:v>
                  </c:pt>
                  <c:pt idx="5">
                    <c:v>apr</c:v>
                  </c:pt>
                  <c:pt idx="6">
                    <c:v>may</c:v>
                  </c:pt>
                  <c:pt idx="7">
                    <c:v>june</c:v>
                  </c:pt>
                  <c:pt idx="8">
                    <c:v>july</c:v>
                  </c:pt>
                  <c:pt idx="9">
                    <c:v>aug</c:v>
                  </c:pt>
                  <c:pt idx="10">
                    <c:v>sept</c:v>
                  </c:pt>
                  <c:pt idx="11">
                    <c:v>oct</c:v>
                  </c:pt>
                  <c:pt idx="12">
                    <c:v>nov</c:v>
                  </c:pt>
                  <c:pt idx="13">
                    <c:v>dec</c:v>
                  </c:pt>
                  <c:pt idx="14">
                    <c:v>jan</c:v>
                  </c:pt>
                  <c:pt idx="15">
                    <c:v>feb</c:v>
                  </c:pt>
                  <c:pt idx="16">
                    <c:v>mar</c:v>
                  </c:pt>
                  <c:pt idx="17">
                    <c:v>apr</c:v>
                  </c:pt>
                  <c:pt idx="18">
                    <c:v>may</c:v>
                  </c:pt>
                  <c:pt idx="19">
                    <c:v>jun</c:v>
                  </c:pt>
                  <c:pt idx="20">
                    <c:v>jul</c:v>
                  </c:pt>
                  <c:pt idx="21">
                    <c:v>aug</c:v>
                  </c:pt>
                  <c:pt idx="22">
                    <c:v>sept</c:v>
                  </c:pt>
                  <c:pt idx="23">
                    <c:v>oct</c:v>
                  </c:pt>
                  <c:pt idx="24">
                    <c:v>nov</c:v>
                  </c:pt>
                  <c:pt idx="25">
                    <c:v>dec</c:v>
                  </c:pt>
                  <c:pt idx="26">
                    <c:v>jan</c:v>
                  </c:pt>
                  <c:pt idx="27">
                    <c:v>feb</c:v>
                  </c:pt>
                  <c:pt idx="28">
                    <c:v>mar</c:v>
                  </c:pt>
                </c:lvl>
                <c:lvl>
                  <c:pt idx="0">
                    <c:v>2011</c:v>
                  </c:pt>
                  <c:pt idx="2">
                    <c:v>2012</c:v>
                  </c:pt>
                  <c:pt idx="14">
                    <c:v>2013</c:v>
                  </c:pt>
                  <c:pt idx="26">
                    <c:v>2014</c:v>
                  </c:pt>
                </c:lvl>
              </c:multiLvlStrCache>
            </c:multiLvlStrRef>
          </c:cat>
          <c:val>
            <c:numRef>
              <c:f>Sheet1!$D$9:$AF$9</c:f>
              <c:numCache>
                <c:formatCode>General</c:formatCode>
                <c:ptCount val="29"/>
                <c:pt idx="0">
                  <c:v>395</c:v>
                </c:pt>
                <c:pt idx="1">
                  <c:v>371</c:v>
                </c:pt>
                <c:pt idx="2">
                  <c:v>487</c:v>
                </c:pt>
                <c:pt idx="3">
                  <c:v>453</c:v>
                </c:pt>
                <c:pt idx="4">
                  <c:v>409.1</c:v>
                </c:pt>
                <c:pt idx="5">
                  <c:v>269.39999999999992</c:v>
                </c:pt>
                <c:pt idx="6">
                  <c:v>243.3</c:v>
                </c:pt>
                <c:pt idx="7">
                  <c:v>346.57</c:v>
                </c:pt>
                <c:pt idx="8">
                  <c:v>201.86</c:v>
                </c:pt>
                <c:pt idx="9">
                  <c:v>191.96</c:v>
                </c:pt>
                <c:pt idx="10">
                  <c:v>322.35000000000002</c:v>
                </c:pt>
                <c:pt idx="11">
                  <c:v>366.38</c:v>
                </c:pt>
                <c:pt idx="12">
                  <c:v>221.08</c:v>
                </c:pt>
                <c:pt idx="13">
                  <c:v>276.16000000000008</c:v>
                </c:pt>
                <c:pt idx="14">
                  <c:v>286.2</c:v>
                </c:pt>
                <c:pt idx="15">
                  <c:v>291.2</c:v>
                </c:pt>
                <c:pt idx="16">
                  <c:v>178.2</c:v>
                </c:pt>
                <c:pt idx="17">
                  <c:v>117.3</c:v>
                </c:pt>
                <c:pt idx="18">
                  <c:v>256.8</c:v>
                </c:pt>
                <c:pt idx="19">
                  <c:v>140.80000000000001</c:v>
                </c:pt>
                <c:pt idx="20">
                  <c:v>35.5</c:v>
                </c:pt>
                <c:pt idx="21">
                  <c:v>150.96</c:v>
                </c:pt>
                <c:pt idx="22">
                  <c:v>296.10000000000002</c:v>
                </c:pt>
                <c:pt idx="23">
                  <c:v>194.3</c:v>
                </c:pt>
                <c:pt idx="24">
                  <c:v>219.7</c:v>
                </c:pt>
                <c:pt idx="25">
                  <c:v>189.1</c:v>
                </c:pt>
                <c:pt idx="26">
                  <c:v>412</c:v>
                </c:pt>
                <c:pt idx="27">
                  <c:v>266.78999999999996</c:v>
                </c:pt>
                <c:pt idx="28">
                  <c:v>387.24</c:v>
                </c:pt>
              </c:numCache>
            </c:numRef>
          </c:val>
        </c:ser>
        <c:ser>
          <c:idx val="2"/>
          <c:order val="2"/>
          <c:tx>
            <c:strRef>
              <c:f>Sheet1!$C$10</c:f>
              <c:strCache>
                <c:ptCount val="1"/>
                <c:pt idx="0">
                  <c:v>Japan</c:v>
                </c:pt>
              </c:strCache>
            </c:strRef>
          </c:tx>
          <c:cat>
            <c:multiLvlStrRef>
              <c:f>Sheet1!$D$6:$AF$7</c:f>
              <c:multiLvlStrCache>
                <c:ptCount val="29"/>
                <c:lvl>
                  <c:pt idx="0">
                    <c:v>nov</c:v>
                  </c:pt>
                  <c:pt idx="1">
                    <c:v>dec</c:v>
                  </c:pt>
                  <c:pt idx="2">
                    <c:v>jan</c:v>
                  </c:pt>
                  <c:pt idx="3">
                    <c:v>feb</c:v>
                  </c:pt>
                  <c:pt idx="4">
                    <c:v>mar</c:v>
                  </c:pt>
                  <c:pt idx="5">
                    <c:v>apr</c:v>
                  </c:pt>
                  <c:pt idx="6">
                    <c:v>may</c:v>
                  </c:pt>
                  <c:pt idx="7">
                    <c:v>june</c:v>
                  </c:pt>
                  <c:pt idx="8">
                    <c:v>july</c:v>
                  </c:pt>
                  <c:pt idx="9">
                    <c:v>aug</c:v>
                  </c:pt>
                  <c:pt idx="10">
                    <c:v>sept</c:v>
                  </c:pt>
                  <c:pt idx="11">
                    <c:v>oct</c:v>
                  </c:pt>
                  <c:pt idx="12">
                    <c:v>nov</c:v>
                  </c:pt>
                  <c:pt idx="13">
                    <c:v>dec</c:v>
                  </c:pt>
                  <c:pt idx="14">
                    <c:v>jan</c:v>
                  </c:pt>
                  <c:pt idx="15">
                    <c:v>feb</c:v>
                  </c:pt>
                  <c:pt idx="16">
                    <c:v>mar</c:v>
                  </c:pt>
                  <c:pt idx="17">
                    <c:v>apr</c:v>
                  </c:pt>
                  <c:pt idx="18">
                    <c:v>may</c:v>
                  </c:pt>
                  <c:pt idx="19">
                    <c:v>jun</c:v>
                  </c:pt>
                  <c:pt idx="20">
                    <c:v>jul</c:v>
                  </c:pt>
                  <c:pt idx="21">
                    <c:v>aug</c:v>
                  </c:pt>
                  <c:pt idx="22">
                    <c:v>sept</c:v>
                  </c:pt>
                  <c:pt idx="23">
                    <c:v>oct</c:v>
                  </c:pt>
                  <c:pt idx="24">
                    <c:v>nov</c:v>
                  </c:pt>
                  <c:pt idx="25">
                    <c:v>dec</c:v>
                  </c:pt>
                  <c:pt idx="26">
                    <c:v>jan</c:v>
                  </c:pt>
                  <c:pt idx="27">
                    <c:v>feb</c:v>
                  </c:pt>
                  <c:pt idx="28">
                    <c:v>mar</c:v>
                  </c:pt>
                </c:lvl>
                <c:lvl>
                  <c:pt idx="0">
                    <c:v>2011</c:v>
                  </c:pt>
                  <c:pt idx="2">
                    <c:v>2012</c:v>
                  </c:pt>
                  <c:pt idx="14">
                    <c:v>2013</c:v>
                  </c:pt>
                  <c:pt idx="26">
                    <c:v>2014</c:v>
                  </c:pt>
                </c:lvl>
              </c:multiLvlStrCache>
            </c:multiLvlStrRef>
          </c:cat>
          <c:val>
            <c:numRef>
              <c:f>Sheet1!$D$10:$AF$10</c:f>
              <c:numCache>
                <c:formatCode>General</c:formatCode>
                <c:ptCount val="29"/>
                <c:pt idx="0">
                  <c:v>221.08</c:v>
                </c:pt>
                <c:pt idx="1">
                  <c:v>331.74</c:v>
                </c:pt>
                <c:pt idx="2">
                  <c:v>339</c:v>
                </c:pt>
                <c:pt idx="3">
                  <c:v>305.8</c:v>
                </c:pt>
                <c:pt idx="4">
                  <c:v>270.60000000000002</c:v>
                </c:pt>
                <c:pt idx="5">
                  <c:v>189</c:v>
                </c:pt>
                <c:pt idx="6">
                  <c:v>128.30000000000001</c:v>
                </c:pt>
                <c:pt idx="7">
                  <c:v>207.8</c:v>
                </c:pt>
                <c:pt idx="8">
                  <c:v>0</c:v>
                </c:pt>
                <c:pt idx="9">
                  <c:v>101.2</c:v>
                </c:pt>
                <c:pt idx="10">
                  <c:v>186.69899999999998</c:v>
                </c:pt>
                <c:pt idx="11">
                  <c:v>156.94899999999998</c:v>
                </c:pt>
                <c:pt idx="12">
                  <c:v>182.083</c:v>
                </c:pt>
                <c:pt idx="13">
                  <c:v>209.21299999999999</c:v>
                </c:pt>
                <c:pt idx="14">
                  <c:v>239.095</c:v>
                </c:pt>
                <c:pt idx="15">
                  <c:v>214.268</c:v>
                </c:pt>
                <c:pt idx="16">
                  <c:v>282.834</c:v>
                </c:pt>
                <c:pt idx="17">
                  <c:v>7.5490000000000004</c:v>
                </c:pt>
                <c:pt idx="18">
                  <c:v>238.84399999999999</c:v>
                </c:pt>
                <c:pt idx="19">
                  <c:v>128.54399999999998</c:v>
                </c:pt>
                <c:pt idx="20">
                  <c:v>172.04899999999998</c:v>
                </c:pt>
                <c:pt idx="21">
                  <c:v>214.87900000000002</c:v>
                </c:pt>
                <c:pt idx="22">
                  <c:v>252.21599999999998</c:v>
                </c:pt>
                <c:pt idx="23">
                  <c:v>127.279</c:v>
                </c:pt>
                <c:pt idx="24">
                  <c:v>82.3</c:v>
                </c:pt>
                <c:pt idx="25">
                  <c:v>165.51</c:v>
                </c:pt>
                <c:pt idx="26">
                  <c:v>210.517</c:v>
                </c:pt>
                <c:pt idx="27">
                  <c:v>260.82</c:v>
                </c:pt>
                <c:pt idx="28">
                  <c:v>139.477</c:v>
                </c:pt>
              </c:numCache>
            </c:numRef>
          </c:val>
        </c:ser>
        <c:ser>
          <c:idx val="3"/>
          <c:order val="3"/>
          <c:tx>
            <c:strRef>
              <c:f>Sheet1!$C$11</c:f>
              <c:strCache>
                <c:ptCount val="1"/>
                <c:pt idx="0">
                  <c:v>S. Korea</c:v>
                </c:pt>
              </c:strCache>
            </c:strRef>
          </c:tx>
          <c:cat>
            <c:multiLvlStrRef>
              <c:f>Sheet1!$D$6:$AF$7</c:f>
              <c:multiLvlStrCache>
                <c:ptCount val="29"/>
                <c:lvl>
                  <c:pt idx="0">
                    <c:v>nov</c:v>
                  </c:pt>
                  <c:pt idx="1">
                    <c:v>dec</c:v>
                  </c:pt>
                  <c:pt idx="2">
                    <c:v>jan</c:v>
                  </c:pt>
                  <c:pt idx="3">
                    <c:v>feb</c:v>
                  </c:pt>
                  <c:pt idx="4">
                    <c:v>mar</c:v>
                  </c:pt>
                  <c:pt idx="5">
                    <c:v>apr</c:v>
                  </c:pt>
                  <c:pt idx="6">
                    <c:v>may</c:v>
                  </c:pt>
                  <c:pt idx="7">
                    <c:v>june</c:v>
                  </c:pt>
                  <c:pt idx="8">
                    <c:v>july</c:v>
                  </c:pt>
                  <c:pt idx="9">
                    <c:v>aug</c:v>
                  </c:pt>
                  <c:pt idx="10">
                    <c:v>sept</c:v>
                  </c:pt>
                  <c:pt idx="11">
                    <c:v>oct</c:v>
                  </c:pt>
                  <c:pt idx="12">
                    <c:v>nov</c:v>
                  </c:pt>
                  <c:pt idx="13">
                    <c:v>dec</c:v>
                  </c:pt>
                  <c:pt idx="14">
                    <c:v>jan</c:v>
                  </c:pt>
                  <c:pt idx="15">
                    <c:v>feb</c:v>
                  </c:pt>
                  <c:pt idx="16">
                    <c:v>mar</c:v>
                  </c:pt>
                  <c:pt idx="17">
                    <c:v>apr</c:v>
                  </c:pt>
                  <c:pt idx="18">
                    <c:v>may</c:v>
                  </c:pt>
                  <c:pt idx="19">
                    <c:v>jun</c:v>
                  </c:pt>
                  <c:pt idx="20">
                    <c:v>jul</c:v>
                  </c:pt>
                  <c:pt idx="21">
                    <c:v>aug</c:v>
                  </c:pt>
                  <c:pt idx="22">
                    <c:v>sept</c:v>
                  </c:pt>
                  <c:pt idx="23">
                    <c:v>oct</c:v>
                  </c:pt>
                  <c:pt idx="24">
                    <c:v>nov</c:v>
                  </c:pt>
                  <c:pt idx="25">
                    <c:v>dec</c:v>
                  </c:pt>
                  <c:pt idx="26">
                    <c:v>jan</c:v>
                  </c:pt>
                  <c:pt idx="27">
                    <c:v>feb</c:v>
                  </c:pt>
                  <c:pt idx="28">
                    <c:v>mar</c:v>
                  </c:pt>
                </c:lvl>
                <c:lvl>
                  <c:pt idx="0">
                    <c:v>2011</c:v>
                  </c:pt>
                  <c:pt idx="2">
                    <c:v>2012</c:v>
                  </c:pt>
                  <c:pt idx="14">
                    <c:v>2013</c:v>
                  </c:pt>
                  <c:pt idx="26">
                    <c:v>2014</c:v>
                  </c:pt>
                </c:lvl>
              </c:multiLvlStrCache>
            </c:multiLvlStrRef>
          </c:cat>
          <c:val>
            <c:numRef>
              <c:f>Sheet1!$D$11:$AF$11</c:f>
              <c:numCache>
                <c:formatCode>General</c:formatCode>
                <c:ptCount val="29"/>
                <c:pt idx="0">
                  <c:v>291.02599999999995</c:v>
                </c:pt>
                <c:pt idx="1">
                  <c:v>148.06399999999999</c:v>
                </c:pt>
                <c:pt idx="2">
                  <c:v>226.80600000000001</c:v>
                </c:pt>
                <c:pt idx="3">
                  <c:v>203.37900000000002</c:v>
                </c:pt>
                <c:pt idx="4">
                  <c:v>154.87</c:v>
                </c:pt>
                <c:pt idx="5">
                  <c:v>250.8</c:v>
                </c:pt>
                <c:pt idx="6">
                  <c:v>128</c:v>
                </c:pt>
                <c:pt idx="7">
                  <c:v>176</c:v>
                </c:pt>
                <c:pt idx="8">
                  <c:v>137.38700000000003</c:v>
                </c:pt>
                <c:pt idx="9">
                  <c:v>1.0000000000000004E-5</c:v>
                </c:pt>
                <c:pt idx="10">
                  <c:v>0</c:v>
                </c:pt>
                <c:pt idx="11">
                  <c:v>186.48000000000002</c:v>
                </c:pt>
                <c:pt idx="12">
                  <c:v>195.7</c:v>
                </c:pt>
                <c:pt idx="13">
                  <c:v>184.64499999999998</c:v>
                </c:pt>
                <c:pt idx="14">
                  <c:v>190.19</c:v>
                </c:pt>
                <c:pt idx="15">
                  <c:v>141.929</c:v>
                </c:pt>
                <c:pt idx="16">
                  <c:v>121.71000000000001</c:v>
                </c:pt>
                <c:pt idx="17">
                  <c:v>139.4</c:v>
                </c:pt>
                <c:pt idx="18">
                  <c:v>119.458</c:v>
                </c:pt>
                <c:pt idx="19">
                  <c:v>134.73299999999998</c:v>
                </c:pt>
                <c:pt idx="20">
                  <c:v>190.5</c:v>
                </c:pt>
                <c:pt idx="21">
                  <c:v>63.449999999999996</c:v>
                </c:pt>
                <c:pt idx="22">
                  <c:v>137.47</c:v>
                </c:pt>
                <c:pt idx="23">
                  <c:v>98.096999999999994</c:v>
                </c:pt>
                <c:pt idx="24">
                  <c:v>128.43300000000002</c:v>
                </c:pt>
                <c:pt idx="25">
                  <c:v>130.94</c:v>
                </c:pt>
                <c:pt idx="26">
                  <c:v>64.418999999999997</c:v>
                </c:pt>
                <c:pt idx="27">
                  <c:v>290.714</c:v>
                </c:pt>
                <c:pt idx="28">
                  <c:v>64.065000000000012</c:v>
                </c:pt>
              </c:numCache>
            </c:numRef>
          </c:val>
        </c:ser>
        <c:ser>
          <c:idx val="4"/>
          <c:order val="4"/>
          <c:tx>
            <c:strRef>
              <c:f>Sheet1!$C$12</c:f>
              <c:strCache>
                <c:ptCount val="1"/>
                <c:pt idx="0">
                  <c:v>Turkey</c:v>
                </c:pt>
              </c:strCache>
            </c:strRef>
          </c:tx>
          <c:cat>
            <c:multiLvlStrRef>
              <c:f>Sheet1!$D$6:$AF$7</c:f>
              <c:multiLvlStrCache>
                <c:ptCount val="29"/>
                <c:lvl>
                  <c:pt idx="0">
                    <c:v>nov</c:v>
                  </c:pt>
                  <c:pt idx="1">
                    <c:v>dec</c:v>
                  </c:pt>
                  <c:pt idx="2">
                    <c:v>jan</c:v>
                  </c:pt>
                  <c:pt idx="3">
                    <c:v>feb</c:v>
                  </c:pt>
                  <c:pt idx="4">
                    <c:v>mar</c:v>
                  </c:pt>
                  <c:pt idx="5">
                    <c:v>apr</c:v>
                  </c:pt>
                  <c:pt idx="6">
                    <c:v>may</c:v>
                  </c:pt>
                  <c:pt idx="7">
                    <c:v>june</c:v>
                  </c:pt>
                  <c:pt idx="8">
                    <c:v>july</c:v>
                  </c:pt>
                  <c:pt idx="9">
                    <c:v>aug</c:v>
                  </c:pt>
                  <c:pt idx="10">
                    <c:v>sept</c:v>
                  </c:pt>
                  <c:pt idx="11">
                    <c:v>oct</c:v>
                  </c:pt>
                  <c:pt idx="12">
                    <c:v>nov</c:v>
                  </c:pt>
                  <c:pt idx="13">
                    <c:v>dec</c:v>
                  </c:pt>
                  <c:pt idx="14">
                    <c:v>jan</c:v>
                  </c:pt>
                  <c:pt idx="15">
                    <c:v>feb</c:v>
                  </c:pt>
                  <c:pt idx="16">
                    <c:v>mar</c:v>
                  </c:pt>
                  <c:pt idx="17">
                    <c:v>apr</c:v>
                  </c:pt>
                  <c:pt idx="18">
                    <c:v>may</c:v>
                  </c:pt>
                  <c:pt idx="19">
                    <c:v>jun</c:v>
                  </c:pt>
                  <c:pt idx="20">
                    <c:v>jul</c:v>
                  </c:pt>
                  <c:pt idx="21">
                    <c:v>aug</c:v>
                  </c:pt>
                  <c:pt idx="22">
                    <c:v>sept</c:v>
                  </c:pt>
                  <c:pt idx="23">
                    <c:v>oct</c:v>
                  </c:pt>
                  <c:pt idx="24">
                    <c:v>nov</c:v>
                  </c:pt>
                  <c:pt idx="25">
                    <c:v>dec</c:v>
                  </c:pt>
                  <c:pt idx="26">
                    <c:v>jan</c:v>
                  </c:pt>
                  <c:pt idx="27">
                    <c:v>feb</c:v>
                  </c:pt>
                  <c:pt idx="28">
                    <c:v>mar</c:v>
                  </c:pt>
                </c:lvl>
                <c:lvl>
                  <c:pt idx="0">
                    <c:v>2011</c:v>
                  </c:pt>
                  <c:pt idx="2">
                    <c:v>2012</c:v>
                  </c:pt>
                  <c:pt idx="14">
                    <c:v>2013</c:v>
                  </c:pt>
                  <c:pt idx="26">
                    <c:v>2014</c:v>
                  </c:pt>
                </c:lvl>
              </c:multiLvlStrCache>
            </c:multiLvlStrRef>
          </c:cat>
          <c:val>
            <c:numRef>
              <c:f>Sheet1!$D$12:$AF$12</c:f>
              <c:numCache>
                <c:formatCode>General</c:formatCode>
                <c:ptCount val="29"/>
                <c:pt idx="0">
                  <c:v>177.14</c:v>
                </c:pt>
                <c:pt idx="1">
                  <c:v>101.89</c:v>
                </c:pt>
                <c:pt idx="2">
                  <c:v>203</c:v>
                </c:pt>
                <c:pt idx="3">
                  <c:v>100</c:v>
                </c:pt>
                <c:pt idx="4">
                  <c:v>270</c:v>
                </c:pt>
                <c:pt idx="5">
                  <c:v>249</c:v>
                </c:pt>
                <c:pt idx="6">
                  <c:v>161</c:v>
                </c:pt>
                <c:pt idx="7">
                  <c:v>167</c:v>
                </c:pt>
                <c:pt idx="8">
                  <c:v>48</c:v>
                </c:pt>
                <c:pt idx="9">
                  <c:v>221.6</c:v>
                </c:pt>
                <c:pt idx="10">
                  <c:v>110</c:v>
                </c:pt>
                <c:pt idx="11">
                  <c:v>75.281000000000006</c:v>
                </c:pt>
                <c:pt idx="12">
                  <c:v>115.2</c:v>
                </c:pt>
                <c:pt idx="13" formatCode="#,##0">
                  <c:v>82.85599999999998</c:v>
                </c:pt>
                <c:pt idx="14">
                  <c:v>146.96600000000001</c:v>
                </c:pt>
                <c:pt idx="15">
                  <c:v>111.782</c:v>
                </c:pt>
                <c:pt idx="16">
                  <c:v>98.126999999999981</c:v>
                </c:pt>
                <c:pt idx="17">
                  <c:v>113.72799999999999</c:v>
                </c:pt>
                <c:pt idx="18">
                  <c:v>105.669</c:v>
                </c:pt>
                <c:pt idx="19">
                  <c:v>108.48</c:v>
                </c:pt>
                <c:pt idx="20">
                  <c:v>104.08</c:v>
                </c:pt>
                <c:pt idx="21">
                  <c:v>102.304</c:v>
                </c:pt>
                <c:pt idx="22">
                  <c:v>107.70399999999999</c:v>
                </c:pt>
                <c:pt idx="23">
                  <c:v>92.842000000000013</c:v>
                </c:pt>
                <c:pt idx="24">
                  <c:v>82.849000000000004</c:v>
                </c:pt>
                <c:pt idx="25">
                  <c:v>96.777000000000001</c:v>
                </c:pt>
                <c:pt idx="26">
                  <c:v>109.73399999999999</c:v>
                </c:pt>
                <c:pt idx="27">
                  <c:v>99.652999999999992</c:v>
                </c:pt>
                <c:pt idx="28">
                  <c:v>100</c:v>
                </c:pt>
              </c:numCache>
            </c:numRef>
          </c:val>
        </c:ser>
        <c:ser>
          <c:idx val="5"/>
          <c:order val="5"/>
          <c:tx>
            <c:strRef>
              <c:f>Sheet1!$C$13</c:f>
              <c:strCache>
                <c:ptCount val="1"/>
                <c:pt idx="0">
                  <c:v>IEA Eur.</c:v>
                </c:pt>
              </c:strCache>
            </c:strRef>
          </c:tx>
          <c:cat>
            <c:multiLvlStrRef>
              <c:f>Sheet1!$D$6:$AF$7</c:f>
              <c:multiLvlStrCache>
                <c:ptCount val="29"/>
                <c:lvl>
                  <c:pt idx="0">
                    <c:v>nov</c:v>
                  </c:pt>
                  <c:pt idx="1">
                    <c:v>dec</c:v>
                  </c:pt>
                  <c:pt idx="2">
                    <c:v>jan</c:v>
                  </c:pt>
                  <c:pt idx="3">
                    <c:v>feb</c:v>
                  </c:pt>
                  <c:pt idx="4">
                    <c:v>mar</c:v>
                  </c:pt>
                  <c:pt idx="5">
                    <c:v>apr</c:v>
                  </c:pt>
                  <c:pt idx="6">
                    <c:v>may</c:v>
                  </c:pt>
                  <c:pt idx="7">
                    <c:v>june</c:v>
                  </c:pt>
                  <c:pt idx="8">
                    <c:v>july</c:v>
                  </c:pt>
                  <c:pt idx="9">
                    <c:v>aug</c:v>
                  </c:pt>
                  <c:pt idx="10">
                    <c:v>sept</c:v>
                  </c:pt>
                  <c:pt idx="11">
                    <c:v>oct</c:v>
                  </c:pt>
                  <c:pt idx="12">
                    <c:v>nov</c:v>
                  </c:pt>
                  <c:pt idx="13">
                    <c:v>dec</c:v>
                  </c:pt>
                  <c:pt idx="14">
                    <c:v>jan</c:v>
                  </c:pt>
                  <c:pt idx="15">
                    <c:v>feb</c:v>
                  </c:pt>
                  <c:pt idx="16">
                    <c:v>mar</c:v>
                  </c:pt>
                  <c:pt idx="17">
                    <c:v>apr</c:v>
                  </c:pt>
                  <c:pt idx="18">
                    <c:v>may</c:v>
                  </c:pt>
                  <c:pt idx="19">
                    <c:v>jun</c:v>
                  </c:pt>
                  <c:pt idx="20">
                    <c:v>jul</c:v>
                  </c:pt>
                  <c:pt idx="21">
                    <c:v>aug</c:v>
                  </c:pt>
                  <c:pt idx="22">
                    <c:v>sept</c:v>
                  </c:pt>
                  <c:pt idx="23">
                    <c:v>oct</c:v>
                  </c:pt>
                  <c:pt idx="24">
                    <c:v>nov</c:v>
                  </c:pt>
                  <c:pt idx="25">
                    <c:v>dec</c:v>
                  </c:pt>
                  <c:pt idx="26">
                    <c:v>jan</c:v>
                  </c:pt>
                  <c:pt idx="27">
                    <c:v>feb</c:v>
                  </c:pt>
                  <c:pt idx="28">
                    <c:v>mar</c:v>
                  </c:pt>
                </c:lvl>
                <c:lvl>
                  <c:pt idx="0">
                    <c:v>2011</c:v>
                  </c:pt>
                  <c:pt idx="2">
                    <c:v>2012</c:v>
                  </c:pt>
                  <c:pt idx="14">
                    <c:v>2013</c:v>
                  </c:pt>
                  <c:pt idx="26">
                    <c:v>2014</c:v>
                  </c:pt>
                </c:lvl>
              </c:multiLvlStrCache>
            </c:multiLvlStrRef>
          </c:cat>
          <c:val>
            <c:numRef>
              <c:f>Sheet1!$D$13:$AF$13</c:f>
              <c:numCache>
                <c:formatCode>General</c:formatCode>
                <c:ptCount val="29"/>
                <c:pt idx="2">
                  <c:v>497</c:v>
                </c:pt>
                <c:pt idx="3">
                  <c:v>350</c:v>
                </c:pt>
                <c:pt idx="4">
                  <c:v>290</c:v>
                </c:pt>
                <c:pt idx="5">
                  <c:v>61</c:v>
                </c:pt>
                <c:pt idx="6">
                  <c:v>149</c:v>
                </c:pt>
                <c:pt idx="7">
                  <c:v>329</c:v>
                </c:pt>
                <c:pt idx="8">
                  <c:v>0</c:v>
                </c:pt>
                <c:pt idx="9">
                  <c:v>0</c:v>
                </c:pt>
                <c:pt idx="10">
                  <c:v>0</c:v>
                </c:pt>
                <c:pt idx="11">
                  <c:v>0</c:v>
                </c:pt>
                <c:pt idx="12">
                  <c:v>0</c:v>
                </c:pt>
                <c:pt idx="13">
                  <c:v>0</c:v>
                </c:pt>
                <c:pt idx="14">
                  <c:v>0</c:v>
                </c:pt>
                <c:pt idx="15">
                  <c:v>0</c:v>
                </c:pt>
              </c:numCache>
            </c:numRef>
          </c:val>
        </c:ser>
        <c:ser>
          <c:idx val="6"/>
          <c:order val="6"/>
          <c:tx>
            <c:strRef>
              <c:f>Sheet1!$C$14</c:f>
              <c:strCache>
                <c:ptCount val="1"/>
                <c:pt idx="0">
                  <c:v>S. Africa</c:v>
                </c:pt>
              </c:strCache>
            </c:strRef>
          </c:tx>
          <c:cat>
            <c:multiLvlStrRef>
              <c:f>Sheet1!$D$6:$AF$7</c:f>
              <c:multiLvlStrCache>
                <c:ptCount val="29"/>
                <c:lvl>
                  <c:pt idx="0">
                    <c:v>nov</c:v>
                  </c:pt>
                  <c:pt idx="1">
                    <c:v>dec</c:v>
                  </c:pt>
                  <c:pt idx="2">
                    <c:v>jan</c:v>
                  </c:pt>
                  <c:pt idx="3">
                    <c:v>feb</c:v>
                  </c:pt>
                  <c:pt idx="4">
                    <c:v>mar</c:v>
                  </c:pt>
                  <c:pt idx="5">
                    <c:v>apr</c:v>
                  </c:pt>
                  <c:pt idx="6">
                    <c:v>may</c:v>
                  </c:pt>
                  <c:pt idx="7">
                    <c:v>june</c:v>
                  </c:pt>
                  <c:pt idx="8">
                    <c:v>july</c:v>
                  </c:pt>
                  <c:pt idx="9">
                    <c:v>aug</c:v>
                  </c:pt>
                  <c:pt idx="10">
                    <c:v>sept</c:v>
                  </c:pt>
                  <c:pt idx="11">
                    <c:v>oct</c:v>
                  </c:pt>
                  <c:pt idx="12">
                    <c:v>nov</c:v>
                  </c:pt>
                  <c:pt idx="13">
                    <c:v>dec</c:v>
                  </c:pt>
                  <c:pt idx="14">
                    <c:v>jan</c:v>
                  </c:pt>
                  <c:pt idx="15">
                    <c:v>feb</c:v>
                  </c:pt>
                  <c:pt idx="16">
                    <c:v>mar</c:v>
                  </c:pt>
                  <c:pt idx="17">
                    <c:v>apr</c:v>
                  </c:pt>
                  <c:pt idx="18">
                    <c:v>may</c:v>
                  </c:pt>
                  <c:pt idx="19">
                    <c:v>jun</c:v>
                  </c:pt>
                  <c:pt idx="20">
                    <c:v>jul</c:v>
                  </c:pt>
                  <c:pt idx="21">
                    <c:v>aug</c:v>
                  </c:pt>
                  <c:pt idx="22">
                    <c:v>sept</c:v>
                  </c:pt>
                  <c:pt idx="23">
                    <c:v>oct</c:v>
                  </c:pt>
                  <c:pt idx="24">
                    <c:v>nov</c:v>
                  </c:pt>
                  <c:pt idx="25">
                    <c:v>dec</c:v>
                  </c:pt>
                  <c:pt idx="26">
                    <c:v>jan</c:v>
                  </c:pt>
                  <c:pt idx="27">
                    <c:v>feb</c:v>
                  </c:pt>
                  <c:pt idx="28">
                    <c:v>mar</c:v>
                  </c:pt>
                </c:lvl>
                <c:lvl>
                  <c:pt idx="0">
                    <c:v>2011</c:v>
                  </c:pt>
                  <c:pt idx="2">
                    <c:v>2012</c:v>
                  </c:pt>
                  <c:pt idx="14">
                    <c:v>2013</c:v>
                  </c:pt>
                  <c:pt idx="26">
                    <c:v>2014</c:v>
                  </c:pt>
                </c:lvl>
              </c:multiLvlStrCache>
            </c:multiLvlStrRef>
          </c:cat>
          <c:val>
            <c:numRef>
              <c:f>Sheet1!$D$14:$AF$14</c:f>
              <c:numCache>
                <c:formatCode>General</c:formatCode>
                <c:ptCount val="29"/>
                <c:pt idx="2">
                  <c:v>0</c:v>
                </c:pt>
                <c:pt idx="3">
                  <c:v>105</c:v>
                </c:pt>
                <c:pt idx="4">
                  <c:v>119.1</c:v>
                </c:pt>
                <c:pt idx="5">
                  <c:v>69.59</c:v>
                </c:pt>
                <c:pt idx="6">
                  <c:v>67.2</c:v>
                </c:pt>
                <c:pt idx="7">
                  <c:v>0</c:v>
                </c:pt>
                <c:pt idx="8">
                  <c:v>0</c:v>
                </c:pt>
                <c:pt idx="9">
                  <c:v>0</c:v>
                </c:pt>
                <c:pt idx="10">
                  <c:v>0</c:v>
                </c:pt>
                <c:pt idx="11">
                  <c:v>0</c:v>
                </c:pt>
                <c:pt idx="12">
                  <c:v>0</c:v>
                </c:pt>
                <c:pt idx="13">
                  <c:v>0</c:v>
                </c:pt>
                <c:pt idx="14">
                  <c:v>0</c:v>
                </c:pt>
                <c:pt idx="15">
                  <c:v>0</c:v>
                </c:pt>
              </c:numCache>
            </c:numRef>
          </c:val>
        </c:ser>
        <c:ser>
          <c:idx val="7"/>
          <c:order val="7"/>
          <c:tx>
            <c:strRef>
              <c:f>Sheet1!$C$15</c:f>
              <c:strCache>
                <c:ptCount val="1"/>
                <c:pt idx="0">
                  <c:v>Other</c:v>
                </c:pt>
              </c:strCache>
            </c:strRef>
          </c:tx>
          <c:cat>
            <c:multiLvlStrRef>
              <c:f>Sheet1!$D$6:$AF$7</c:f>
              <c:multiLvlStrCache>
                <c:ptCount val="29"/>
                <c:lvl>
                  <c:pt idx="0">
                    <c:v>nov</c:v>
                  </c:pt>
                  <c:pt idx="1">
                    <c:v>dec</c:v>
                  </c:pt>
                  <c:pt idx="2">
                    <c:v>jan</c:v>
                  </c:pt>
                  <c:pt idx="3">
                    <c:v>feb</c:v>
                  </c:pt>
                  <c:pt idx="4">
                    <c:v>mar</c:v>
                  </c:pt>
                  <c:pt idx="5">
                    <c:v>apr</c:v>
                  </c:pt>
                  <c:pt idx="6">
                    <c:v>may</c:v>
                  </c:pt>
                  <c:pt idx="7">
                    <c:v>june</c:v>
                  </c:pt>
                  <c:pt idx="8">
                    <c:v>july</c:v>
                  </c:pt>
                  <c:pt idx="9">
                    <c:v>aug</c:v>
                  </c:pt>
                  <c:pt idx="10">
                    <c:v>sept</c:v>
                  </c:pt>
                  <c:pt idx="11">
                    <c:v>oct</c:v>
                  </c:pt>
                  <c:pt idx="12">
                    <c:v>nov</c:v>
                  </c:pt>
                  <c:pt idx="13">
                    <c:v>dec</c:v>
                  </c:pt>
                  <c:pt idx="14">
                    <c:v>jan</c:v>
                  </c:pt>
                  <c:pt idx="15">
                    <c:v>feb</c:v>
                  </c:pt>
                  <c:pt idx="16">
                    <c:v>mar</c:v>
                  </c:pt>
                  <c:pt idx="17">
                    <c:v>apr</c:v>
                  </c:pt>
                  <c:pt idx="18">
                    <c:v>may</c:v>
                  </c:pt>
                  <c:pt idx="19">
                    <c:v>jun</c:v>
                  </c:pt>
                  <c:pt idx="20">
                    <c:v>jul</c:v>
                  </c:pt>
                  <c:pt idx="21">
                    <c:v>aug</c:v>
                  </c:pt>
                  <c:pt idx="22">
                    <c:v>sept</c:v>
                  </c:pt>
                  <c:pt idx="23">
                    <c:v>oct</c:v>
                  </c:pt>
                  <c:pt idx="24">
                    <c:v>nov</c:v>
                  </c:pt>
                  <c:pt idx="25">
                    <c:v>dec</c:v>
                  </c:pt>
                  <c:pt idx="26">
                    <c:v>jan</c:v>
                  </c:pt>
                  <c:pt idx="27">
                    <c:v>feb</c:v>
                  </c:pt>
                  <c:pt idx="28">
                    <c:v>mar</c:v>
                  </c:pt>
                </c:lvl>
                <c:lvl>
                  <c:pt idx="0">
                    <c:v>2011</c:v>
                  </c:pt>
                  <c:pt idx="2">
                    <c:v>2012</c:v>
                  </c:pt>
                  <c:pt idx="14">
                    <c:v>2013</c:v>
                  </c:pt>
                  <c:pt idx="26">
                    <c:v>2014</c:v>
                  </c:pt>
                </c:lvl>
              </c:multiLvlStrCache>
            </c:multiLvlStrRef>
          </c:cat>
          <c:val>
            <c:numRef>
              <c:f>Sheet1!$D$15:$AF$15</c:f>
              <c:numCache>
                <c:formatCode>General</c:formatCode>
                <c:ptCount val="29"/>
                <c:pt idx="2">
                  <c:v>70</c:v>
                </c:pt>
                <c:pt idx="3">
                  <c:v>70</c:v>
                </c:pt>
                <c:pt idx="4">
                  <c:v>70</c:v>
                </c:pt>
                <c:pt idx="5">
                  <c:v>70</c:v>
                </c:pt>
                <c:pt idx="6">
                  <c:v>70</c:v>
                </c:pt>
                <c:pt idx="7">
                  <c:v>70</c:v>
                </c:pt>
                <c:pt idx="8">
                  <c:v>0</c:v>
                </c:pt>
                <c:pt idx="9">
                  <c:v>0</c:v>
                </c:pt>
                <c:pt idx="10">
                  <c:v>0</c:v>
                </c:pt>
                <c:pt idx="11">
                  <c:v>65</c:v>
                </c:pt>
                <c:pt idx="12">
                  <c:v>66</c:v>
                </c:pt>
                <c:pt idx="13">
                  <c:v>66</c:v>
                </c:pt>
                <c:pt idx="14">
                  <c:v>66</c:v>
                </c:pt>
                <c:pt idx="15">
                  <c:v>0</c:v>
                </c:pt>
                <c:pt idx="17">
                  <c:v>60</c:v>
                </c:pt>
                <c:pt idx="18">
                  <c:v>6.8</c:v>
                </c:pt>
                <c:pt idx="24">
                  <c:v>66</c:v>
                </c:pt>
                <c:pt idx="25">
                  <c:v>51.6</c:v>
                </c:pt>
                <c:pt idx="26">
                  <c:v>0</c:v>
                </c:pt>
              </c:numCache>
            </c:numRef>
          </c:val>
        </c:ser>
        <c:dLbls/>
        <c:overlap val="100"/>
        <c:axId val="64789504"/>
        <c:axId val="64799488"/>
      </c:barChart>
      <c:catAx>
        <c:axId val="64789504"/>
        <c:scaling>
          <c:orientation val="minMax"/>
        </c:scaling>
        <c:axPos val="b"/>
        <c:tickLblPos val="nextTo"/>
        <c:crossAx val="64799488"/>
        <c:crosses val="autoZero"/>
        <c:auto val="1"/>
        <c:lblAlgn val="ctr"/>
        <c:lblOffset val="100"/>
      </c:catAx>
      <c:valAx>
        <c:axId val="64799488"/>
        <c:scaling>
          <c:orientation val="minMax"/>
        </c:scaling>
        <c:axPos val="l"/>
        <c:majorGridlines/>
        <c:title>
          <c:tx>
            <c:rich>
              <a:bodyPr rot="-5400000" vert="horz"/>
              <a:lstStyle/>
              <a:p>
                <a:pPr>
                  <a:defRPr/>
                </a:pPr>
                <a:r>
                  <a:rPr lang="en-US" dirty="0"/>
                  <a:t>'000</a:t>
                </a:r>
                <a:r>
                  <a:rPr lang="en-US" baseline="0" dirty="0"/>
                  <a:t> b/d</a:t>
                </a:r>
                <a:endParaRPr lang="en-US" dirty="0"/>
              </a:p>
            </c:rich>
          </c:tx>
          <c:layout/>
        </c:title>
        <c:numFmt formatCode="General" sourceLinked="1"/>
        <c:tickLblPos val="nextTo"/>
        <c:crossAx val="64789504"/>
        <c:crosses val="autoZero"/>
        <c:crossBetween val="between"/>
      </c:valAx>
    </c:plotArea>
    <c:legend>
      <c:legendPos val="r"/>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mn-lt"/>
                <a:ea typeface="+mn-ea"/>
                <a:cs typeface="+mn-cs"/>
              </a:defRPr>
            </a:pPr>
            <a:r>
              <a:rPr lang="en-US" sz="1600" dirty="0" smtClean="0"/>
              <a:t> </a:t>
            </a:r>
            <a:r>
              <a:rPr lang="en-US" sz="1800" b="1" i="0" baseline="0" dirty="0" smtClean="0">
                <a:effectLst/>
              </a:rPr>
              <a:t>"Big Six" Q1 2014 imports average 1.356 million b/d,</a:t>
            </a:r>
            <a:endParaRPr lang="en-US" sz="16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mn-lt"/>
                <a:ea typeface="+mn-ea"/>
                <a:cs typeface="+mn-cs"/>
              </a:defRPr>
            </a:pPr>
            <a:r>
              <a:rPr lang="en-US" sz="1600" dirty="0" smtClean="0"/>
              <a:t>or 1/3 higher than</a:t>
            </a:r>
            <a:r>
              <a:rPr lang="en-US" sz="1600" baseline="0" dirty="0" smtClean="0"/>
              <a:t> six-month period before JPOA signing (1.018 million b/d)</a:t>
            </a:r>
            <a:endParaRPr lang="en-US" sz="1600" dirty="0"/>
          </a:p>
        </c:rich>
      </c:tx>
      <c:layout/>
    </c:title>
    <c:plotArea>
      <c:layout/>
      <c:barChart>
        <c:barDir val="col"/>
        <c:grouping val="stacked"/>
        <c:ser>
          <c:idx val="0"/>
          <c:order val="0"/>
          <c:tx>
            <c:strRef>
              <c:f>Sheet1!$C$18</c:f>
              <c:strCache>
                <c:ptCount val="1"/>
                <c:pt idx="0">
                  <c:v>China</c:v>
                </c:pt>
              </c:strCache>
            </c:strRef>
          </c:tx>
          <c:cat>
            <c:multiLvlStrRef>
              <c:f>Sheet1!$D$16:$R$17</c:f>
              <c:multiLvlStrCache>
                <c:ptCount val="15"/>
                <c:lvl>
                  <c:pt idx="0">
                    <c:v>jan</c:v>
                  </c:pt>
                  <c:pt idx="1">
                    <c:v>feb</c:v>
                  </c:pt>
                  <c:pt idx="2">
                    <c:v>mar</c:v>
                  </c:pt>
                  <c:pt idx="3">
                    <c:v>apr</c:v>
                  </c:pt>
                  <c:pt idx="4">
                    <c:v>may</c:v>
                  </c:pt>
                  <c:pt idx="5">
                    <c:v>jun</c:v>
                  </c:pt>
                  <c:pt idx="6">
                    <c:v>jul</c:v>
                  </c:pt>
                  <c:pt idx="7">
                    <c:v>aug</c:v>
                  </c:pt>
                  <c:pt idx="8">
                    <c:v>sept</c:v>
                  </c:pt>
                  <c:pt idx="9">
                    <c:v>oct</c:v>
                  </c:pt>
                  <c:pt idx="10">
                    <c:v>nov</c:v>
                  </c:pt>
                  <c:pt idx="11">
                    <c:v>dec</c:v>
                  </c:pt>
                  <c:pt idx="12">
                    <c:v>jan</c:v>
                  </c:pt>
                  <c:pt idx="13">
                    <c:v>feb</c:v>
                  </c:pt>
                  <c:pt idx="14">
                    <c:v>mar</c:v>
                  </c:pt>
                </c:lvl>
                <c:lvl>
                  <c:pt idx="0">
                    <c:v>2013</c:v>
                  </c:pt>
                  <c:pt idx="12">
                    <c:v>2014</c:v>
                  </c:pt>
                </c:lvl>
              </c:multiLvlStrCache>
            </c:multiLvlStrRef>
          </c:cat>
          <c:val>
            <c:numRef>
              <c:f>Sheet1!$D$18:$R$18</c:f>
              <c:numCache>
                <c:formatCode>General</c:formatCode>
                <c:ptCount val="15"/>
                <c:pt idx="0">
                  <c:v>309.89999999999992</c:v>
                </c:pt>
                <c:pt idx="1">
                  <c:v>521.42999999999984</c:v>
                </c:pt>
                <c:pt idx="2">
                  <c:v>408.09</c:v>
                </c:pt>
                <c:pt idx="3">
                  <c:v>371.57</c:v>
                </c:pt>
                <c:pt idx="4">
                  <c:v>555.5569999999999</c:v>
                </c:pt>
                <c:pt idx="5">
                  <c:v>384.95299999999992</c:v>
                </c:pt>
                <c:pt idx="6">
                  <c:v>391.92999999999995</c:v>
                </c:pt>
                <c:pt idx="7">
                  <c:v>475</c:v>
                </c:pt>
                <c:pt idx="8">
                  <c:v>475.52099999999996</c:v>
                </c:pt>
                <c:pt idx="9">
                  <c:v>249.84800000000001</c:v>
                </c:pt>
                <c:pt idx="10">
                  <c:v>538.48900000000003</c:v>
                </c:pt>
                <c:pt idx="11">
                  <c:v>507.7</c:v>
                </c:pt>
                <c:pt idx="12" formatCode="#,##0">
                  <c:v>564.53599999999983</c:v>
                </c:pt>
                <c:pt idx="13">
                  <c:v>552.6</c:v>
                </c:pt>
                <c:pt idx="14">
                  <c:v>555.18200000000002</c:v>
                </c:pt>
              </c:numCache>
            </c:numRef>
          </c:val>
        </c:ser>
        <c:ser>
          <c:idx val="1"/>
          <c:order val="1"/>
          <c:tx>
            <c:strRef>
              <c:f>Sheet1!$C$19</c:f>
              <c:strCache>
                <c:ptCount val="1"/>
                <c:pt idx="0">
                  <c:v>India</c:v>
                </c:pt>
              </c:strCache>
            </c:strRef>
          </c:tx>
          <c:cat>
            <c:multiLvlStrRef>
              <c:f>Sheet1!$D$16:$R$17</c:f>
              <c:multiLvlStrCache>
                <c:ptCount val="15"/>
                <c:lvl>
                  <c:pt idx="0">
                    <c:v>jan</c:v>
                  </c:pt>
                  <c:pt idx="1">
                    <c:v>feb</c:v>
                  </c:pt>
                  <c:pt idx="2">
                    <c:v>mar</c:v>
                  </c:pt>
                  <c:pt idx="3">
                    <c:v>apr</c:v>
                  </c:pt>
                  <c:pt idx="4">
                    <c:v>may</c:v>
                  </c:pt>
                  <c:pt idx="5">
                    <c:v>jun</c:v>
                  </c:pt>
                  <c:pt idx="6">
                    <c:v>jul</c:v>
                  </c:pt>
                  <c:pt idx="7">
                    <c:v>aug</c:v>
                  </c:pt>
                  <c:pt idx="8">
                    <c:v>sept</c:v>
                  </c:pt>
                  <c:pt idx="9">
                    <c:v>oct</c:v>
                  </c:pt>
                  <c:pt idx="10">
                    <c:v>nov</c:v>
                  </c:pt>
                  <c:pt idx="11">
                    <c:v>dec</c:v>
                  </c:pt>
                  <c:pt idx="12">
                    <c:v>jan</c:v>
                  </c:pt>
                  <c:pt idx="13">
                    <c:v>feb</c:v>
                  </c:pt>
                  <c:pt idx="14">
                    <c:v>mar</c:v>
                  </c:pt>
                </c:lvl>
                <c:lvl>
                  <c:pt idx="0">
                    <c:v>2013</c:v>
                  </c:pt>
                  <c:pt idx="12">
                    <c:v>2014</c:v>
                  </c:pt>
                </c:lvl>
              </c:multiLvlStrCache>
            </c:multiLvlStrRef>
          </c:cat>
          <c:val>
            <c:numRef>
              <c:f>Sheet1!$D$19:$R$19</c:f>
              <c:numCache>
                <c:formatCode>General</c:formatCode>
                <c:ptCount val="15"/>
                <c:pt idx="0">
                  <c:v>286.2</c:v>
                </c:pt>
                <c:pt idx="1">
                  <c:v>291.2</c:v>
                </c:pt>
                <c:pt idx="2">
                  <c:v>178.2</c:v>
                </c:pt>
                <c:pt idx="3">
                  <c:v>117.3</c:v>
                </c:pt>
                <c:pt idx="4">
                  <c:v>256.8</c:v>
                </c:pt>
                <c:pt idx="5">
                  <c:v>140.80000000000001</c:v>
                </c:pt>
                <c:pt idx="6">
                  <c:v>35.5</c:v>
                </c:pt>
                <c:pt idx="7">
                  <c:v>150.96</c:v>
                </c:pt>
                <c:pt idx="8">
                  <c:v>296.10000000000002</c:v>
                </c:pt>
                <c:pt idx="9">
                  <c:v>194.3</c:v>
                </c:pt>
                <c:pt idx="10">
                  <c:v>219.7</c:v>
                </c:pt>
                <c:pt idx="11">
                  <c:v>189.1</c:v>
                </c:pt>
                <c:pt idx="12">
                  <c:v>412</c:v>
                </c:pt>
                <c:pt idx="13">
                  <c:v>266.78999999999996</c:v>
                </c:pt>
                <c:pt idx="14">
                  <c:v>387.24</c:v>
                </c:pt>
              </c:numCache>
            </c:numRef>
          </c:val>
        </c:ser>
        <c:ser>
          <c:idx val="2"/>
          <c:order val="2"/>
          <c:tx>
            <c:strRef>
              <c:f>Sheet1!$C$20</c:f>
              <c:strCache>
                <c:ptCount val="1"/>
                <c:pt idx="0">
                  <c:v>Japan</c:v>
                </c:pt>
              </c:strCache>
            </c:strRef>
          </c:tx>
          <c:cat>
            <c:multiLvlStrRef>
              <c:f>Sheet1!$D$16:$R$17</c:f>
              <c:multiLvlStrCache>
                <c:ptCount val="15"/>
                <c:lvl>
                  <c:pt idx="0">
                    <c:v>jan</c:v>
                  </c:pt>
                  <c:pt idx="1">
                    <c:v>feb</c:v>
                  </c:pt>
                  <c:pt idx="2">
                    <c:v>mar</c:v>
                  </c:pt>
                  <c:pt idx="3">
                    <c:v>apr</c:v>
                  </c:pt>
                  <c:pt idx="4">
                    <c:v>may</c:v>
                  </c:pt>
                  <c:pt idx="5">
                    <c:v>jun</c:v>
                  </c:pt>
                  <c:pt idx="6">
                    <c:v>jul</c:v>
                  </c:pt>
                  <c:pt idx="7">
                    <c:v>aug</c:v>
                  </c:pt>
                  <c:pt idx="8">
                    <c:v>sept</c:v>
                  </c:pt>
                  <c:pt idx="9">
                    <c:v>oct</c:v>
                  </c:pt>
                  <c:pt idx="10">
                    <c:v>nov</c:v>
                  </c:pt>
                  <c:pt idx="11">
                    <c:v>dec</c:v>
                  </c:pt>
                  <c:pt idx="12">
                    <c:v>jan</c:v>
                  </c:pt>
                  <c:pt idx="13">
                    <c:v>feb</c:v>
                  </c:pt>
                  <c:pt idx="14">
                    <c:v>mar</c:v>
                  </c:pt>
                </c:lvl>
                <c:lvl>
                  <c:pt idx="0">
                    <c:v>2013</c:v>
                  </c:pt>
                  <c:pt idx="12">
                    <c:v>2014</c:v>
                  </c:pt>
                </c:lvl>
              </c:multiLvlStrCache>
            </c:multiLvlStrRef>
          </c:cat>
          <c:val>
            <c:numRef>
              <c:f>Sheet1!$D$20:$R$20</c:f>
              <c:numCache>
                <c:formatCode>General</c:formatCode>
                <c:ptCount val="15"/>
                <c:pt idx="0">
                  <c:v>239.095</c:v>
                </c:pt>
                <c:pt idx="1">
                  <c:v>214.268</c:v>
                </c:pt>
                <c:pt idx="2">
                  <c:v>282.834</c:v>
                </c:pt>
                <c:pt idx="3">
                  <c:v>7.5490000000000004</c:v>
                </c:pt>
                <c:pt idx="4">
                  <c:v>238.84399999999999</c:v>
                </c:pt>
                <c:pt idx="5">
                  <c:v>128.54399999999998</c:v>
                </c:pt>
                <c:pt idx="6">
                  <c:v>172.04899999999998</c:v>
                </c:pt>
                <c:pt idx="7">
                  <c:v>214.87900000000002</c:v>
                </c:pt>
                <c:pt idx="8">
                  <c:v>252.21599999999998</c:v>
                </c:pt>
                <c:pt idx="9">
                  <c:v>127.279</c:v>
                </c:pt>
                <c:pt idx="10">
                  <c:v>82.3</c:v>
                </c:pt>
                <c:pt idx="11">
                  <c:v>165.51</c:v>
                </c:pt>
                <c:pt idx="12">
                  <c:v>210.517</c:v>
                </c:pt>
                <c:pt idx="13">
                  <c:v>260.82</c:v>
                </c:pt>
                <c:pt idx="14">
                  <c:v>139.477</c:v>
                </c:pt>
              </c:numCache>
            </c:numRef>
          </c:val>
        </c:ser>
        <c:ser>
          <c:idx val="3"/>
          <c:order val="3"/>
          <c:tx>
            <c:strRef>
              <c:f>Sheet1!$C$21</c:f>
              <c:strCache>
                <c:ptCount val="1"/>
                <c:pt idx="0">
                  <c:v>South Korea</c:v>
                </c:pt>
              </c:strCache>
            </c:strRef>
          </c:tx>
          <c:cat>
            <c:multiLvlStrRef>
              <c:f>Sheet1!$D$16:$R$17</c:f>
              <c:multiLvlStrCache>
                <c:ptCount val="15"/>
                <c:lvl>
                  <c:pt idx="0">
                    <c:v>jan</c:v>
                  </c:pt>
                  <c:pt idx="1">
                    <c:v>feb</c:v>
                  </c:pt>
                  <c:pt idx="2">
                    <c:v>mar</c:v>
                  </c:pt>
                  <c:pt idx="3">
                    <c:v>apr</c:v>
                  </c:pt>
                  <c:pt idx="4">
                    <c:v>may</c:v>
                  </c:pt>
                  <c:pt idx="5">
                    <c:v>jun</c:v>
                  </c:pt>
                  <c:pt idx="6">
                    <c:v>jul</c:v>
                  </c:pt>
                  <c:pt idx="7">
                    <c:v>aug</c:v>
                  </c:pt>
                  <c:pt idx="8">
                    <c:v>sept</c:v>
                  </c:pt>
                  <c:pt idx="9">
                    <c:v>oct</c:v>
                  </c:pt>
                  <c:pt idx="10">
                    <c:v>nov</c:v>
                  </c:pt>
                  <c:pt idx="11">
                    <c:v>dec</c:v>
                  </c:pt>
                  <c:pt idx="12">
                    <c:v>jan</c:v>
                  </c:pt>
                  <c:pt idx="13">
                    <c:v>feb</c:v>
                  </c:pt>
                  <c:pt idx="14">
                    <c:v>mar</c:v>
                  </c:pt>
                </c:lvl>
                <c:lvl>
                  <c:pt idx="0">
                    <c:v>2013</c:v>
                  </c:pt>
                  <c:pt idx="12">
                    <c:v>2014</c:v>
                  </c:pt>
                </c:lvl>
              </c:multiLvlStrCache>
            </c:multiLvlStrRef>
          </c:cat>
          <c:val>
            <c:numRef>
              <c:f>Sheet1!$D$21:$R$21</c:f>
              <c:numCache>
                <c:formatCode>General</c:formatCode>
                <c:ptCount val="15"/>
                <c:pt idx="0">
                  <c:v>190.19</c:v>
                </c:pt>
                <c:pt idx="1">
                  <c:v>141.929</c:v>
                </c:pt>
                <c:pt idx="2">
                  <c:v>121.71000000000001</c:v>
                </c:pt>
                <c:pt idx="3">
                  <c:v>139.4</c:v>
                </c:pt>
                <c:pt idx="4">
                  <c:v>119.458</c:v>
                </c:pt>
                <c:pt idx="5">
                  <c:v>134.73299999999998</c:v>
                </c:pt>
                <c:pt idx="6">
                  <c:v>190.5</c:v>
                </c:pt>
                <c:pt idx="7">
                  <c:v>63.449999999999996</c:v>
                </c:pt>
                <c:pt idx="8">
                  <c:v>137.47</c:v>
                </c:pt>
                <c:pt idx="9">
                  <c:v>98.096999999999994</c:v>
                </c:pt>
                <c:pt idx="10">
                  <c:v>128.43300000000002</c:v>
                </c:pt>
                <c:pt idx="11">
                  <c:v>130.94</c:v>
                </c:pt>
                <c:pt idx="12">
                  <c:v>64.418999999999997</c:v>
                </c:pt>
                <c:pt idx="13">
                  <c:v>290.714</c:v>
                </c:pt>
                <c:pt idx="14">
                  <c:v>64.065000000000012</c:v>
                </c:pt>
              </c:numCache>
            </c:numRef>
          </c:val>
        </c:ser>
        <c:ser>
          <c:idx val="4"/>
          <c:order val="4"/>
          <c:tx>
            <c:strRef>
              <c:f>Sheet1!$C$22</c:f>
              <c:strCache>
                <c:ptCount val="1"/>
                <c:pt idx="0">
                  <c:v>Turkey</c:v>
                </c:pt>
              </c:strCache>
            </c:strRef>
          </c:tx>
          <c:cat>
            <c:multiLvlStrRef>
              <c:f>Sheet1!$D$16:$R$17</c:f>
              <c:multiLvlStrCache>
                <c:ptCount val="15"/>
                <c:lvl>
                  <c:pt idx="0">
                    <c:v>jan</c:v>
                  </c:pt>
                  <c:pt idx="1">
                    <c:v>feb</c:v>
                  </c:pt>
                  <c:pt idx="2">
                    <c:v>mar</c:v>
                  </c:pt>
                  <c:pt idx="3">
                    <c:v>apr</c:v>
                  </c:pt>
                  <c:pt idx="4">
                    <c:v>may</c:v>
                  </c:pt>
                  <c:pt idx="5">
                    <c:v>jun</c:v>
                  </c:pt>
                  <c:pt idx="6">
                    <c:v>jul</c:v>
                  </c:pt>
                  <c:pt idx="7">
                    <c:v>aug</c:v>
                  </c:pt>
                  <c:pt idx="8">
                    <c:v>sept</c:v>
                  </c:pt>
                  <c:pt idx="9">
                    <c:v>oct</c:v>
                  </c:pt>
                  <c:pt idx="10">
                    <c:v>nov</c:v>
                  </c:pt>
                  <c:pt idx="11">
                    <c:v>dec</c:v>
                  </c:pt>
                  <c:pt idx="12">
                    <c:v>jan</c:v>
                  </c:pt>
                  <c:pt idx="13">
                    <c:v>feb</c:v>
                  </c:pt>
                  <c:pt idx="14">
                    <c:v>mar</c:v>
                  </c:pt>
                </c:lvl>
                <c:lvl>
                  <c:pt idx="0">
                    <c:v>2013</c:v>
                  </c:pt>
                  <c:pt idx="12">
                    <c:v>2014</c:v>
                  </c:pt>
                </c:lvl>
              </c:multiLvlStrCache>
            </c:multiLvlStrRef>
          </c:cat>
          <c:val>
            <c:numRef>
              <c:f>Sheet1!$D$22:$R$22</c:f>
              <c:numCache>
                <c:formatCode>General</c:formatCode>
                <c:ptCount val="15"/>
                <c:pt idx="0">
                  <c:v>146.96600000000001</c:v>
                </c:pt>
                <c:pt idx="1">
                  <c:v>111.782</c:v>
                </c:pt>
                <c:pt idx="2">
                  <c:v>98.126999999999981</c:v>
                </c:pt>
                <c:pt idx="3">
                  <c:v>113.72799999999999</c:v>
                </c:pt>
                <c:pt idx="4">
                  <c:v>105.669</c:v>
                </c:pt>
                <c:pt idx="5">
                  <c:v>108.48</c:v>
                </c:pt>
                <c:pt idx="6">
                  <c:v>104.08</c:v>
                </c:pt>
                <c:pt idx="7">
                  <c:v>102.304</c:v>
                </c:pt>
                <c:pt idx="8">
                  <c:v>107.70399999999999</c:v>
                </c:pt>
                <c:pt idx="9">
                  <c:v>92.842000000000013</c:v>
                </c:pt>
                <c:pt idx="10">
                  <c:v>82.849000000000004</c:v>
                </c:pt>
                <c:pt idx="11">
                  <c:v>96.777000000000001</c:v>
                </c:pt>
                <c:pt idx="12">
                  <c:v>109.73399999999999</c:v>
                </c:pt>
                <c:pt idx="13">
                  <c:v>99.652999999999992</c:v>
                </c:pt>
                <c:pt idx="14">
                  <c:v>100</c:v>
                </c:pt>
              </c:numCache>
            </c:numRef>
          </c:val>
        </c:ser>
        <c:ser>
          <c:idx val="5"/>
          <c:order val="5"/>
          <c:tx>
            <c:strRef>
              <c:f>Sheet1!$C$23</c:f>
              <c:strCache>
                <c:ptCount val="1"/>
                <c:pt idx="0">
                  <c:v>Taiwan</c:v>
                </c:pt>
              </c:strCache>
            </c:strRef>
          </c:tx>
          <c:cat>
            <c:multiLvlStrRef>
              <c:f>Sheet1!$D$16:$R$17</c:f>
              <c:multiLvlStrCache>
                <c:ptCount val="15"/>
                <c:lvl>
                  <c:pt idx="0">
                    <c:v>jan</c:v>
                  </c:pt>
                  <c:pt idx="1">
                    <c:v>feb</c:v>
                  </c:pt>
                  <c:pt idx="2">
                    <c:v>mar</c:v>
                  </c:pt>
                  <c:pt idx="3">
                    <c:v>apr</c:v>
                  </c:pt>
                  <c:pt idx="4">
                    <c:v>may</c:v>
                  </c:pt>
                  <c:pt idx="5">
                    <c:v>jun</c:v>
                  </c:pt>
                  <c:pt idx="6">
                    <c:v>jul</c:v>
                  </c:pt>
                  <c:pt idx="7">
                    <c:v>aug</c:v>
                  </c:pt>
                  <c:pt idx="8">
                    <c:v>sept</c:v>
                  </c:pt>
                  <c:pt idx="9">
                    <c:v>oct</c:v>
                  </c:pt>
                  <c:pt idx="10">
                    <c:v>nov</c:v>
                  </c:pt>
                  <c:pt idx="11">
                    <c:v>dec</c:v>
                  </c:pt>
                  <c:pt idx="12">
                    <c:v>jan</c:v>
                  </c:pt>
                  <c:pt idx="13">
                    <c:v>feb</c:v>
                  </c:pt>
                  <c:pt idx="14">
                    <c:v>mar</c:v>
                  </c:pt>
                </c:lvl>
                <c:lvl>
                  <c:pt idx="0">
                    <c:v>2013</c:v>
                  </c:pt>
                  <c:pt idx="12">
                    <c:v>2014</c:v>
                  </c:pt>
                </c:lvl>
              </c:multiLvlStrCache>
            </c:multiLvlStrRef>
          </c:cat>
          <c:val>
            <c:numRef>
              <c:f>Sheet1!$D$23:$R$23</c:f>
              <c:numCache>
                <c:formatCode>General</c:formatCode>
                <c:ptCount val="15"/>
                <c:pt idx="0">
                  <c:v>66</c:v>
                </c:pt>
                <c:pt idx="1">
                  <c:v>0</c:v>
                </c:pt>
                <c:pt idx="2">
                  <c:v>0</c:v>
                </c:pt>
                <c:pt idx="3">
                  <c:v>60</c:v>
                </c:pt>
                <c:pt idx="4">
                  <c:v>6.8</c:v>
                </c:pt>
                <c:pt idx="5">
                  <c:v>0</c:v>
                </c:pt>
                <c:pt idx="6">
                  <c:v>0</c:v>
                </c:pt>
                <c:pt idx="7">
                  <c:v>0</c:v>
                </c:pt>
                <c:pt idx="8">
                  <c:v>0</c:v>
                </c:pt>
                <c:pt idx="9">
                  <c:v>0</c:v>
                </c:pt>
                <c:pt idx="10">
                  <c:v>66</c:v>
                </c:pt>
                <c:pt idx="11">
                  <c:v>51.6</c:v>
                </c:pt>
                <c:pt idx="12">
                  <c:v>0</c:v>
                </c:pt>
                <c:pt idx="13">
                  <c:v>0</c:v>
                </c:pt>
                <c:pt idx="14">
                  <c:v>0</c:v>
                </c:pt>
              </c:numCache>
            </c:numRef>
          </c:val>
        </c:ser>
        <c:dLbls/>
        <c:overlap val="100"/>
        <c:axId val="65668992"/>
        <c:axId val="65687552"/>
      </c:barChart>
      <c:catAx>
        <c:axId val="65668992"/>
        <c:scaling>
          <c:orientation val="minMax"/>
        </c:scaling>
        <c:axPos val="b"/>
        <c:title>
          <c:tx>
            <c:rich>
              <a:bodyPr/>
              <a:lstStyle/>
              <a:p>
                <a:pPr>
                  <a:defRPr/>
                </a:pPr>
                <a:r>
                  <a:rPr lang="en-US" sz="800" dirty="0">
                    <a:latin typeface="Times New Roman" panose="02020603050405020304" pitchFamily="18" charset="0"/>
                    <a:cs typeface="Times New Roman" panose="02020603050405020304" pitchFamily="18" charset="0"/>
                  </a:rPr>
                  <a:t>Foreign</a:t>
                </a:r>
                <a:r>
                  <a:rPr lang="en-US" sz="800" baseline="0" dirty="0">
                    <a:latin typeface="Times New Roman" panose="02020603050405020304" pitchFamily="18" charset="0"/>
                    <a:cs typeface="Times New Roman" panose="02020603050405020304" pitchFamily="18" charset="0"/>
                  </a:rPr>
                  <a:t> Reports</a:t>
                </a:r>
                <a:endParaRPr lang="en-US" sz="800" dirty="0">
                  <a:latin typeface="Times New Roman" panose="02020603050405020304" pitchFamily="18" charset="0"/>
                  <a:cs typeface="Times New Roman" panose="02020603050405020304" pitchFamily="18" charset="0"/>
                </a:endParaRPr>
              </a:p>
            </c:rich>
          </c:tx>
          <c:layout>
            <c:manualLayout>
              <c:xMode val="edge"/>
              <c:yMode val="edge"/>
              <c:x val="1.9168197725284369E-2"/>
              <c:y val="0.93425925925925923"/>
            </c:manualLayout>
          </c:layout>
        </c:title>
        <c:tickLblPos val="nextTo"/>
        <c:crossAx val="65687552"/>
        <c:crosses val="autoZero"/>
        <c:auto val="1"/>
        <c:lblAlgn val="ctr"/>
        <c:lblOffset val="100"/>
      </c:catAx>
      <c:valAx>
        <c:axId val="65687552"/>
        <c:scaling>
          <c:orientation val="minMax"/>
        </c:scaling>
        <c:axPos val="l"/>
        <c:majorGridlines/>
        <c:title>
          <c:tx>
            <c:rich>
              <a:bodyPr rot="-5400000" vert="horz"/>
              <a:lstStyle/>
              <a:p>
                <a:pPr>
                  <a:defRPr/>
                </a:pPr>
                <a:r>
                  <a:rPr lang="en-US" dirty="0"/>
                  <a:t>'000</a:t>
                </a:r>
                <a:r>
                  <a:rPr lang="en-US" baseline="0" dirty="0"/>
                  <a:t> b/d</a:t>
                </a:r>
                <a:endParaRPr lang="en-US" dirty="0"/>
              </a:p>
            </c:rich>
          </c:tx>
          <c:layout/>
        </c:title>
        <c:numFmt formatCode="General" sourceLinked="1"/>
        <c:tickLblPos val="nextTo"/>
        <c:crossAx val="65668992"/>
        <c:crosses val="autoZero"/>
        <c:crossBetween val="between"/>
      </c:valAx>
    </c:plotArea>
    <c:legend>
      <c:legendPos val="r"/>
      <c:layout/>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style val="29"/>
  <c:chart>
    <c:title>
      <c:tx>
        <c:rich>
          <a:bodyPr/>
          <a:lstStyle/>
          <a:p>
            <a:pPr>
              <a:defRPr/>
            </a:pPr>
            <a:r>
              <a:rPr lang="en-US" sz="1200" dirty="0" smtClean="0"/>
              <a:t>"Big</a:t>
            </a:r>
            <a:r>
              <a:rPr lang="en-US" sz="1200" baseline="0" dirty="0" smtClean="0"/>
              <a:t> Six" Q1 2014 imports average 1.356 million b/d. May-October 2013 average was 1.018 million b/d.</a:t>
            </a:r>
            <a:endParaRPr lang="en-US" sz="1200" dirty="0"/>
          </a:p>
        </c:rich>
      </c:tx>
      <c:layout>
        <c:manualLayout>
          <c:xMode val="edge"/>
          <c:yMode val="edge"/>
          <c:x val="0.12173617186740548"/>
          <c:y val="1.8235898084009966E-2"/>
        </c:manualLayout>
      </c:layout>
    </c:title>
    <c:plotArea>
      <c:layout/>
      <c:barChart>
        <c:barDir val="col"/>
        <c:grouping val="clustered"/>
        <c:ser>
          <c:idx val="0"/>
          <c:order val="0"/>
          <c:dLbls>
            <c:numFmt formatCode="#,##0" sourceLinked="0"/>
            <c:txPr>
              <a:bodyPr rot="-5400000" vert="horz"/>
              <a:lstStyle/>
              <a:p>
                <a:pPr>
                  <a:defRPr/>
                </a:pPr>
                <a:endParaRPr lang="en-US"/>
              </a:p>
            </c:txPr>
            <c:showVal val="1"/>
          </c:dLbls>
          <c:cat>
            <c:multiLvlStrRef>
              <c:f>Sheet1!$D$27:$R$28</c:f>
              <c:multiLvlStrCache>
                <c:ptCount val="15"/>
                <c:lvl>
                  <c:pt idx="0">
                    <c:v>jan</c:v>
                  </c:pt>
                  <c:pt idx="1">
                    <c:v>feb</c:v>
                  </c:pt>
                  <c:pt idx="2">
                    <c:v>mar</c:v>
                  </c:pt>
                  <c:pt idx="3">
                    <c:v>apr</c:v>
                  </c:pt>
                  <c:pt idx="4">
                    <c:v>may</c:v>
                  </c:pt>
                  <c:pt idx="5">
                    <c:v>jun</c:v>
                  </c:pt>
                  <c:pt idx="6">
                    <c:v>jul</c:v>
                  </c:pt>
                  <c:pt idx="7">
                    <c:v>aug</c:v>
                  </c:pt>
                  <c:pt idx="8">
                    <c:v>sept</c:v>
                  </c:pt>
                  <c:pt idx="9">
                    <c:v>oct</c:v>
                  </c:pt>
                  <c:pt idx="10">
                    <c:v>nov</c:v>
                  </c:pt>
                  <c:pt idx="11">
                    <c:v>dec</c:v>
                  </c:pt>
                  <c:pt idx="12">
                    <c:v>jan</c:v>
                  </c:pt>
                  <c:pt idx="13">
                    <c:v>feb</c:v>
                  </c:pt>
                  <c:pt idx="14">
                    <c:v>mar</c:v>
                  </c:pt>
                </c:lvl>
                <c:lvl>
                  <c:pt idx="0">
                    <c:v>2013</c:v>
                  </c:pt>
                  <c:pt idx="12">
                    <c:v>2014</c:v>
                  </c:pt>
                </c:lvl>
              </c:multiLvlStrCache>
            </c:multiLvlStrRef>
          </c:cat>
          <c:val>
            <c:numRef>
              <c:f>Sheet1!$D$29:$R$29</c:f>
              <c:numCache>
                <c:formatCode>General</c:formatCode>
                <c:ptCount val="15"/>
                <c:pt idx="0">
                  <c:v>1238.3509999999999</c:v>
                </c:pt>
                <c:pt idx="1">
                  <c:v>1280.6089999999999</c:v>
                </c:pt>
                <c:pt idx="2">
                  <c:v>1088.961</c:v>
                </c:pt>
                <c:pt idx="3">
                  <c:v>809.5469999999998</c:v>
                </c:pt>
                <c:pt idx="4">
                  <c:v>1283.1280000000002</c:v>
                </c:pt>
                <c:pt idx="5">
                  <c:v>897.51</c:v>
                </c:pt>
                <c:pt idx="6">
                  <c:v>894.05900000000008</c:v>
                </c:pt>
                <c:pt idx="7">
                  <c:v>1006.5930000000002</c:v>
                </c:pt>
                <c:pt idx="8">
                  <c:v>1269.011</c:v>
                </c:pt>
                <c:pt idx="9">
                  <c:v>762.36599999999987</c:v>
                </c:pt>
                <c:pt idx="10">
                  <c:v>1117.771</c:v>
                </c:pt>
                <c:pt idx="11">
                  <c:v>1141.627</c:v>
                </c:pt>
                <c:pt idx="12">
                  <c:v>1361.2060000000001</c:v>
                </c:pt>
                <c:pt idx="13">
                  <c:v>1470.577</c:v>
                </c:pt>
                <c:pt idx="14">
                  <c:v>1245.9640000000002</c:v>
                </c:pt>
              </c:numCache>
            </c:numRef>
          </c:val>
        </c:ser>
        <c:dLbls>
          <c:showVal val="1"/>
        </c:dLbls>
        <c:axId val="65728896"/>
        <c:axId val="65730432"/>
      </c:barChart>
      <c:catAx>
        <c:axId val="65728896"/>
        <c:scaling>
          <c:orientation val="minMax"/>
        </c:scaling>
        <c:axPos val="b"/>
        <c:tickLblPos val="nextTo"/>
        <c:crossAx val="65730432"/>
        <c:crosses val="autoZero"/>
        <c:auto val="1"/>
        <c:lblAlgn val="ctr"/>
        <c:lblOffset val="100"/>
      </c:catAx>
      <c:valAx>
        <c:axId val="65730432"/>
        <c:scaling>
          <c:orientation val="minMax"/>
          <c:min val="500"/>
        </c:scaling>
        <c:axPos val="l"/>
        <c:majorGridlines/>
        <c:title>
          <c:tx>
            <c:rich>
              <a:bodyPr rot="-5400000" vert="horz"/>
              <a:lstStyle/>
              <a:p>
                <a:pPr>
                  <a:defRPr/>
                </a:pPr>
                <a:r>
                  <a:rPr lang="en-US" dirty="0"/>
                  <a:t>'000</a:t>
                </a:r>
                <a:r>
                  <a:rPr lang="en-US" baseline="0" dirty="0"/>
                  <a:t> b/d</a:t>
                </a:r>
                <a:endParaRPr lang="en-US" dirty="0"/>
              </a:p>
            </c:rich>
          </c:tx>
        </c:title>
        <c:numFmt formatCode="General" sourceLinked="1"/>
        <c:tickLblPos val="nextTo"/>
        <c:crossAx val="65728896"/>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style val="31"/>
  <c:chart>
    <c:title>
      <c:tx>
        <c:rich>
          <a:bodyPr/>
          <a:lstStyle/>
          <a:p>
            <a:pPr>
              <a:defRPr/>
            </a:pPr>
            <a:r>
              <a:rPr lang="en-US" sz="1600" dirty="0"/>
              <a:t>Iran's</a:t>
            </a:r>
            <a:r>
              <a:rPr lang="en-US" sz="1600" baseline="0" dirty="0"/>
              <a:t> "Non-Oil" Exports H1 and H2 of Iranian year ending on 3-20-2014</a:t>
            </a:r>
            <a:endParaRPr lang="en-US" sz="1600" dirty="0"/>
          </a:p>
        </c:rich>
      </c:tx>
    </c:title>
    <c:plotArea>
      <c:layout/>
      <c:barChart>
        <c:barDir val="col"/>
        <c:grouping val="stacked"/>
        <c:ser>
          <c:idx val="0"/>
          <c:order val="0"/>
          <c:tx>
            <c:strRef>
              <c:f>Sheet1!$G$10</c:f>
              <c:strCache>
                <c:ptCount val="1"/>
                <c:pt idx="0">
                  <c:v>Condensate</c:v>
                </c:pt>
              </c:strCache>
            </c:strRef>
          </c:tx>
          <c:cat>
            <c:strRef>
              <c:f>Sheet1!$H$9:$I$9</c:f>
              <c:strCache>
                <c:ptCount val="2"/>
                <c:pt idx="0">
                  <c:v>Mar-Sep</c:v>
                </c:pt>
                <c:pt idx="1">
                  <c:v>Sep-Mar</c:v>
                </c:pt>
              </c:strCache>
            </c:strRef>
          </c:cat>
          <c:val>
            <c:numRef>
              <c:f>Sheet1!$H$10:$I$10</c:f>
              <c:numCache>
                <c:formatCode>General</c:formatCode>
                <c:ptCount val="2"/>
                <c:pt idx="0">
                  <c:v>3.4499999999999997</c:v>
                </c:pt>
                <c:pt idx="1">
                  <c:v>6.91</c:v>
                </c:pt>
              </c:numCache>
            </c:numRef>
          </c:val>
        </c:ser>
        <c:ser>
          <c:idx val="1"/>
          <c:order val="1"/>
          <c:tx>
            <c:strRef>
              <c:f>Sheet1!$G$11</c:f>
              <c:strCache>
                <c:ptCount val="1"/>
                <c:pt idx="0">
                  <c:v>LPG</c:v>
                </c:pt>
              </c:strCache>
            </c:strRef>
          </c:tx>
          <c:cat>
            <c:strRef>
              <c:f>Sheet1!$H$9:$I$9</c:f>
              <c:strCache>
                <c:ptCount val="2"/>
                <c:pt idx="0">
                  <c:v>Mar-Sep</c:v>
                </c:pt>
                <c:pt idx="1">
                  <c:v>Sep-Mar</c:v>
                </c:pt>
              </c:strCache>
            </c:strRef>
          </c:cat>
          <c:val>
            <c:numRef>
              <c:f>Sheet1!$H$11:$I$11</c:f>
              <c:numCache>
                <c:formatCode>General</c:formatCode>
                <c:ptCount val="2"/>
                <c:pt idx="0">
                  <c:v>0.70000000000000007</c:v>
                </c:pt>
                <c:pt idx="1">
                  <c:v>1.5209999999999997</c:v>
                </c:pt>
              </c:numCache>
            </c:numRef>
          </c:val>
        </c:ser>
        <c:dLbls/>
        <c:overlap val="100"/>
        <c:axId val="66824064"/>
        <c:axId val="66834432"/>
      </c:barChart>
      <c:catAx>
        <c:axId val="66824064"/>
        <c:scaling>
          <c:orientation val="minMax"/>
        </c:scaling>
        <c:axPos val="b"/>
        <c:title>
          <c:tx>
            <c:rich>
              <a:bodyPr/>
              <a:lstStyle/>
              <a:p>
                <a:pPr>
                  <a:defRPr/>
                </a:pPr>
                <a:r>
                  <a:rPr lang="en-US" dirty="0"/>
                  <a:t>Iran</a:t>
                </a:r>
                <a:r>
                  <a:rPr lang="en-US" baseline="0" dirty="0"/>
                  <a:t> Customs Administration April 2014 Report</a:t>
                </a:r>
                <a:endParaRPr lang="en-US" dirty="0"/>
              </a:p>
            </c:rich>
          </c:tx>
        </c:title>
        <c:tickLblPos val="nextTo"/>
        <c:crossAx val="66834432"/>
        <c:crosses val="autoZero"/>
        <c:auto val="1"/>
        <c:lblAlgn val="ctr"/>
        <c:lblOffset val="100"/>
      </c:catAx>
      <c:valAx>
        <c:axId val="66834432"/>
        <c:scaling>
          <c:orientation val="minMax"/>
        </c:scaling>
        <c:axPos val="l"/>
        <c:majorGridlines/>
        <c:title>
          <c:tx>
            <c:rich>
              <a:bodyPr rot="-5400000" vert="horz"/>
              <a:lstStyle/>
              <a:p>
                <a:pPr>
                  <a:defRPr/>
                </a:pPr>
                <a:r>
                  <a:rPr lang="en-US" dirty="0"/>
                  <a:t>Value in $ </a:t>
                </a:r>
                <a:r>
                  <a:rPr lang="en-US" dirty="0" smtClean="0"/>
                  <a:t>billions</a:t>
                </a:r>
                <a:endParaRPr lang="en-US" dirty="0"/>
              </a:p>
            </c:rich>
          </c:tx>
        </c:title>
        <c:numFmt formatCode="General" sourceLinked="1"/>
        <c:tickLblPos val="nextTo"/>
        <c:crossAx val="66824064"/>
        <c:crosses val="autoZero"/>
        <c:crossBetween val="between"/>
      </c:valAx>
    </c:plotArea>
    <c:legend>
      <c:legendPos val="r"/>
    </c:legend>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D140D640-C053-4627-8129-FE9312653349}" type="datetimeFigureOut">
              <a:rPr lang="en-US" smtClean="0"/>
              <a:pPr/>
              <a:t>5/14/2014</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FEBE2C75-B9C4-444A-A219-5B42AE476A3D}" type="slidenum">
              <a:rPr lang="en-US" smtClean="0"/>
              <a:pPr/>
              <a:t>‹#›</a:t>
            </a:fld>
            <a:endParaRPr lang="en-US" dirty="0"/>
          </a:p>
        </p:txBody>
      </p:sp>
    </p:spTree>
    <p:extLst>
      <p:ext uri="{BB962C8B-B14F-4D97-AF65-F5344CB8AC3E}">
        <p14:creationId xmlns:p14="http://schemas.microsoft.com/office/powerpoint/2010/main" xmlns="" val="596430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A0CF74-E1D5-4A21-8083-AFEF90C93B31}" type="datetime1">
              <a:rPr lang="en-US" smtClean="0"/>
              <a:pPr/>
              <a:t>5/14/2014</a:t>
            </a:fld>
            <a:endParaRPr lang="en-US" dirty="0"/>
          </a:p>
        </p:txBody>
      </p:sp>
      <p:sp>
        <p:nvSpPr>
          <p:cNvPr id="5" name="Footer Placeholder 4"/>
          <p:cNvSpPr>
            <a:spLocks noGrp="1"/>
          </p:cNvSpPr>
          <p:nvPr>
            <p:ph type="ftr" sz="quarter" idx="11"/>
          </p:nvPr>
        </p:nvSpPr>
        <p:spPr/>
        <p:txBody>
          <a:bodyPr/>
          <a:lstStyle/>
          <a:p>
            <a:r>
              <a:rPr lang="en-US" dirty="0" smtClean="0"/>
              <a:t>(c) Foreign Reports Inc.</a:t>
            </a:r>
            <a:endParaRPr lang="en-US" dirty="0"/>
          </a:p>
        </p:txBody>
      </p:sp>
      <p:sp>
        <p:nvSpPr>
          <p:cNvPr id="6" name="Slide Number Placeholder 5"/>
          <p:cNvSpPr>
            <a:spLocks noGrp="1"/>
          </p:cNvSpPr>
          <p:nvPr>
            <p:ph type="sldNum" sz="quarter" idx="12"/>
          </p:nvPr>
        </p:nvSpPr>
        <p:spPr/>
        <p:txBody>
          <a:bodyPr/>
          <a:lstStyle/>
          <a:p>
            <a:fld id="{A818A269-3354-46DC-990F-AA66FFAB35B9}" type="slidenum">
              <a:rPr lang="en-US" smtClean="0"/>
              <a:pPr/>
              <a:t>‹#›</a:t>
            </a:fld>
            <a:endParaRPr lang="en-US" dirty="0"/>
          </a:p>
        </p:txBody>
      </p:sp>
    </p:spTree>
    <p:extLst>
      <p:ext uri="{BB962C8B-B14F-4D97-AF65-F5344CB8AC3E}">
        <p14:creationId xmlns:p14="http://schemas.microsoft.com/office/powerpoint/2010/main" xmlns="" val="1933891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2382E-2991-4068-9EFB-4BA7B8F81CE2}" type="datetime1">
              <a:rPr lang="en-US" smtClean="0"/>
              <a:pPr/>
              <a:t>5/14/2014</a:t>
            </a:fld>
            <a:endParaRPr lang="en-US" dirty="0"/>
          </a:p>
        </p:txBody>
      </p:sp>
      <p:sp>
        <p:nvSpPr>
          <p:cNvPr id="5" name="Footer Placeholder 4"/>
          <p:cNvSpPr>
            <a:spLocks noGrp="1"/>
          </p:cNvSpPr>
          <p:nvPr>
            <p:ph type="ftr" sz="quarter" idx="11"/>
          </p:nvPr>
        </p:nvSpPr>
        <p:spPr/>
        <p:txBody>
          <a:bodyPr/>
          <a:lstStyle/>
          <a:p>
            <a:r>
              <a:rPr lang="en-US" dirty="0" smtClean="0"/>
              <a:t>(c) Foreign Reports Inc.</a:t>
            </a:r>
            <a:endParaRPr lang="en-US" dirty="0"/>
          </a:p>
        </p:txBody>
      </p:sp>
      <p:sp>
        <p:nvSpPr>
          <p:cNvPr id="6" name="Slide Number Placeholder 5"/>
          <p:cNvSpPr>
            <a:spLocks noGrp="1"/>
          </p:cNvSpPr>
          <p:nvPr>
            <p:ph type="sldNum" sz="quarter" idx="12"/>
          </p:nvPr>
        </p:nvSpPr>
        <p:spPr/>
        <p:txBody>
          <a:bodyPr/>
          <a:lstStyle/>
          <a:p>
            <a:fld id="{A818A269-3354-46DC-990F-AA66FFAB35B9}" type="slidenum">
              <a:rPr lang="en-US" smtClean="0"/>
              <a:pPr/>
              <a:t>‹#›</a:t>
            </a:fld>
            <a:endParaRPr lang="en-US" dirty="0"/>
          </a:p>
        </p:txBody>
      </p:sp>
    </p:spTree>
    <p:extLst>
      <p:ext uri="{BB962C8B-B14F-4D97-AF65-F5344CB8AC3E}">
        <p14:creationId xmlns:p14="http://schemas.microsoft.com/office/powerpoint/2010/main" xmlns="" val="2583120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329BE-F3EA-46A2-8C9C-E7401775399F}" type="datetime1">
              <a:rPr lang="en-US" smtClean="0"/>
              <a:pPr/>
              <a:t>5/14/2014</a:t>
            </a:fld>
            <a:endParaRPr lang="en-US" dirty="0"/>
          </a:p>
        </p:txBody>
      </p:sp>
      <p:sp>
        <p:nvSpPr>
          <p:cNvPr id="5" name="Footer Placeholder 4"/>
          <p:cNvSpPr>
            <a:spLocks noGrp="1"/>
          </p:cNvSpPr>
          <p:nvPr>
            <p:ph type="ftr" sz="quarter" idx="11"/>
          </p:nvPr>
        </p:nvSpPr>
        <p:spPr/>
        <p:txBody>
          <a:bodyPr/>
          <a:lstStyle/>
          <a:p>
            <a:r>
              <a:rPr lang="en-US" dirty="0" smtClean="0"/>
              <a:t>(c) Foreign Reports Inc.</a:t>
            </a:r>
            <a:endParaRPr lang="en-US" dirty="0"/>
          </a:p>
        </p:txBody>
      </p:sp>
      <p:sp>
        <p:nvSpPr>
          <p:cNvPr id="6" name="Slide Number Placeholder 5"/>
          <p:cNvSpPr>
            <a:spLocks noGrp="1"/>
          </p:cNvSpPr>
          <p:nvPr>
            <p:ph type="sldNum" sz="quarter" idx="12"/>
          </p:nvPr>
        </p:nvSpPr>
        <p:spPr/>
        <p:txBody>
          <a:bodyPr/>
          <a:lstStyle/>
          <a:p>
            <a:fld id="{A818A269-3354-46DC-990F-AA66FFAB35B9}" type="slidenum">
              <a:rPr lang="en-US" smtClean="0"/>
              <a:pPr/>
              <a:t>‹#›</a:t>
            </a:fld>
            <a:endParaRPr lang="en-US" dirty="0"/>
          </a:p>
        </p:txBody>
      </p:sp>
    </p:spTree>
    <p:extLst>
      <p:ext uri="{BB962C8B-B14F-4D97-AF65-F5344CB8AC3E}">
        <p14:creationId xmlns:p14="http://schemas.microsoft.com/office/powerpoint/2010/main" xmlns="" val="350198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0E0EE5-2A06-4FC4-A2B1-BC91EBD491F7}" type="datetime1">
              <a:rPr lang="en-US" smtClean="0"/>
              <a:pPr/>
              <a:t>5/14/2014</a:t>
            </a:fld>
            <a:endParaRPr lang="en-US" dirty="0"/>
          </a:p>
        </p:txBody>
      </p:sp>
      <p:sp>
        <p:nvSpPr>
          <p:cNvPr id="5" name="Footer Placeholder 4"/>
          <p:cNvSpPr>
            <a:spLocks noGrp="1"/>
          </p:cNvSpPr>
          <p:nvPr>
            <p:ph type="ftr" sz="quarter" idx="11"/>
          </p:nvPr>
        </p:nvSpPr>
        <p:spPr/>
        <p:txBody>
          <a:bodyPr/>
          <a:lstStyle/>
          <a:p>
            <a:r>
              <a:rPr lang="en-US" dirty="0" smtClean="0"/>
              <a:t>(c) Foreign Reports Inc.</a:t>
            </a:r>
            <a:endParaRPr lang="en-US" dirty="0"/>
          </a:p>
        </p:txBody>
      </p:sp>
      <p:sp>
        <p:nvSpPr>
          <p:cNvPr id="6" name="Slide Number Placeholder 5"/>
          <p:cNvSpPr>
            <a:spLocks noGrp="1"/>
          </p:cNvSpPr>
          <p:nvPr>
            <p:ph type="sldNum" sz="quarter" idx="12"/>
          </p:nvPr>
        </p:nvSpPr>
        <p:spPr/>
        <p:txBody>
          <a:bodyPr/>
          <a:lstStyle/>
          <a:p>
            <a:fld id="{A818A269-3354-46DC-990F-AA66FFAB35B9}" type="slidenum">
              <a:rPr lang="en-US" smtClean="0"/>
              <a:pPr/>
              <a:t>‹#›</a:t>
            </a:fld>
            <a:endParaRPr lang="en-US" dirty="0"/>
          </a:p>
        </p:txBody>
      </p:sp>
    </p:spTree>
    <p:extLst>
      <p:ext uri="{BB962C8B-B14F-4D97-AF65-F5344CB8AC3E}">
        <p14:creationId xmlns:p14="http://schemas.microsoft.com/office/powerpoint/2010/main" xmlns="" val="762395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A3D4E8-2D3C-415F-AD72-69FCE7F25AB4}" type="datetime1">
              <a:rPr lang="en-US" smtClean="0"/>
              <a:pPr/>
              <a:t>5/14/2014</a:t>
            </a:fld>
            <a:endParaRPr lang="en-US" dirty="0"/>
          </a:p>
        </p:txBody>
      </p:sp>
      <p:sp>
        <p:nvSpPr>
          <p:cNvPr id="5" name="Footer Placeholder 4"/>
          <p:cNvSpPr>
            <a:spLocks noGrp="1"/>
          </p:cNvSpPr>
          <p:nvPr>
            <p:ph type="ftr" sz="quarter" idx="11"/>
          </p:nvPr>
        </p:nvSpPr>
        <p:spPr/>
        <p:txBody>
          <a:bodyPr/>
          <a:lstStyle/>
          <a:p>
            <a:r>
              <a:rPr lang="en-US" dirty="0" smtClean="0"/>
              <a:t>(c) Foreign Reports Inc.</a:t>
            </a:r>
            <a:endParaRPr lang="en-US" dirty="0"/>
          </a:p>
        </p:txBody>
      </p:sp>
      <p:sp>
        <p:nvSpPr>
          <p:cNvPr id="6" name="Slide Number Placeholder 5"/>
          <p:cNvSpPr>
            <a:spLocks noGrp="1"/>
          </p:cNvSpPr>
          <p:nvPr>
            <p:ph type="sldNum" sz="quarter" idx="12"/>
          </p:nvPr>
        </p:nvSpPr>
        <p:spPr/>
        <p:txBody>
          <a:bodyPr/>
          <a:lstStyle/>
          <a:p>
            <a:fld id="{A818A269-3354-46DC-990F-AA66FFAB35B9}" type="slidenum">
              <a:rPr lang="en-US" smtClean="0"/>
              <a:pPr/>
              <a:t>‹#›</a:t>
            </a:fld>
            <a:endParaRPr lang="en-US" dirty="0"/>
          </a:p>
        </p:txBody>
      </p:sp>
    </p:spTree>
    <p:extLst>
      <p:ext uri="{BB962C8B-B14F-4D97-AF65-F5344CB8AC3E}">
        <p14:creationId xmlns:p14="http://schemas.microsoft.com/office/powerpoint/2010/main" xmlns="" val="76162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0787C7-0B45-49AC-A767-8F893D5DE3B6}" type="datetime1">
              <a:rPr lang="en-US" smtClean="0"/>
              <a:pPr/>
              <a:t>5/14/2014</a:t>
            </a:fld>
            <a:endParaRPr lang="en-US" dirty="0"/>
          </a:p>
        </p:txBody>
      </p:sp>
      <p:sp>
        <p:nvSpPr>
          <p:cNvPr id="6" name="Footer Placeholder 5"/>
          <p:cNvSpPr>
            <a:spLocks noGrp="1"/>
          </p:cNvSpPr>
          <p:nvPr>
            <p:ph type="ftr" sz="quarter" idx="11"/>
          </p:nvPr>
        </p:nvSpPr>
        <p:spPr/>
        <p:txBody>
          <a:bodyPr/>
          <a:lstStyle/>
          <a:p>
            <a:r>
              <a:rPr lang="en-US" dirty="0" smtClean="0"/>
              <a:t>(c) Foreign Reports Inc.</a:t>
            </a:r>
            <a:endParaRPr lang="en-US" dirty="0"/>
          </a:p>
        </p:txBody>
      </p:sp>
      <p:sp>
        <p:nvSpPr>
          <p:cNvPr id="7" name="Slide Number Placeholder 6"/>
          <p:cNvSpPr>
            <a:spLocks noGrp="1"/>
          </p:cNvSpPr>
          <p:nvPr>
            <p:ph type="sldNum" sz="quarter" idx="12"/>
          </p:nvPr>
        </p:nvSpPr>
        <p:spPr/>
        <p:txBody>
          <a:bodyPr/>
          <a:lstStyle/>
          <a:p>
            <a:fld id="{A818A269-3354-46DC-990F-AA66FFAB35B9}" type="slidenum">
              <a:rPr lang="en-US" smtClean="0"/>
              <a:pPr/>
              <a:t>‹#›</a:t>
            </a:fld>
            <a:endParaRPr lang="en-US" dirty="0"/>
          </a:p>
        </p:txBody>
      </p:sp>
    </p:spTree>
    <p:extLst>
      <p:ext uri="{BB962C8B-B14F-4D97-AF65-F5344CB8AC3E}">
        <p14:creationId xmlns:p14="http://schemas.microsoft.com/office/powerpoint/2010/main" xmlns="" val="1241737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AC074C-B07B-4870-A14B-E89D03C68900}" type="datetime1">
              <a:rPr lang="en-US" smtClean="0"/>
              <a:pPr/>
              <a:t>5/14/2014</a:t>
            </a:fld>
            <a:endParaRPr lang="en-US" dirty="0"/>
          </a:p>
        </p:txBody>
      </p:sp>
      <p:sp>
        <p:nvSpPr>
          <p:cNvPr id="8" name="Footer Placeholder 7"/>
          <p:cNvSpPr>
            <a:spLocks noGrp="1"/>
          </p:cNvSpPr>
          <p:nvPr>
            <p:ph type="ftr" sz="quarter" idx="11"/>
          </p:nvPr>
        </p:nvSpPr>
        <p:spPr/>
        <p:txBody>
          <a:bodyPr/>
          <a:lstStyle/>
          <a:p>
            <a:r>
              <a:rPr lang="en-US" dirty="0" smtClean="0"/>
              <a:t>(c) Foreign Reports Inc.</a:t>
            </a:r>
            <a:endParaRPr lang="en-US" dirty="0"/>
          </a:p>
        </p:txBody>
      </p:sp>
      <p:sp>
        <p:nvSpPr>
          <p:cNvPr id="9" name="Slide Number Placeholder 8"/>
          <p:cNvSpPr>
            <a:spLocks noGrp="1"/>
          </p:cNvSpPr>
          <p:nvPr>
            <p:ph type="sldNum" sz="quarter" idx="12"/>
          </p:nvPr>
        </p:nvSpPr>
        <p:spPr/>
        <p:txBody>
          <a:bodyPr/>
          <a:lstStyle/>
          <a:p>
            <a:fld id="{A818A269-3354-46DC-990F-AA66FFAB35B9}" type="slidenum">
              <a:rPr lang="en-US" smtClean="0"/>
              <a:pPr/>
              <a:t>‹#›</a:t>
            </a:fld>
            <a:endParaRPr lang="en-US" dirty="0"/>
          </a:p>
        </p:txBody>
      </p:sp>
    </p:spTree>
    <p:extLst>
      <p:ext uri="{BB962C8B-B14F-4D97-AF65-F5344CB8AC3E}">
        <p14:creationId xmlns:p14="http://schemas.microsoft.com/office/powerpoint/2010/main" xmlns="" val="1432957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7F8C52-AE97-455C-A3CA-694A1E3B6E39}" type="datetime1">
              <a:rPr lang="en-US" smtClean="0"/>
              <a:pPr/>
              <a:t>5/14/2014</a:t>
            </a:fld>
            <a:endParaRPr lang="en-US" dirty="0"/>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a:t>
            </a:fld>
            <a:endParaRPr lang="en-US" dirty="0"/>
          </a:p>
        </p:txBody>
      </p:sp>
    </p:spTree>
    <p:extLst>
      <p:ext uri="{BB962C8B-B14F-4D97-AF65-F5344CB8AC3E}">
        <p14:creationId xmlns:p14="http://schemas.microsoft.com/office/powerpoint/2010/main" xmlns="" val="139131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166A8-1F52-4C33-BA8B-7EE36B938A74}" type="datetime1">
              <a:rPr lang="en-US" smtClean="0"/>
              <a:pPr/>
              <a:t>5/14/2014</a:t>
            </a:fld>
            <a:endParaRPr lang="en-US" dirty="0"/>
          </a:p>
        </p:txBody>
      </p:sp>
      <p:sp>
        <p:nvSpPr>
          <p:cNvPr id="3" name="Footer Placeholder 2"/>
          <p:cNvSpPr>
            <a:spLocks noGrp="1"/>
          </p:cNvSpPr>
          <p:nvPr>
            <p:ph type="ftr" sz="quarter" idx="11"/>
          </p:nvPr>
        </p:nvSpPr>
        <p:spPr/>
        <p:txBody>
          <a:bodyPr/>
          <a:lstStyle/>
          <a:p>
            <a:r>
              <a:rPr lang="en-US" dirty="0" smtClean="0"/>
              <a:t>(c) Foreign Reports Inc.</a:t>
            </a:r>
            <a:endParaRPr lang="en-US" dirty="0"/>
          </a:p>
        </p:txBody>
      </p:sp>
      <p:sp>
        <p:nvSpPr>
          <p:cNvPr id="4" name="Slide Number Placeholder 3"/>
          <p:cNvSpPr>
            <a:spLocks noGrp="1"/>
          </p:cNvSpPr>
          <p:nvPr>
            <p:ph type="sldNum" sz="quarter" idx="12"/>
          </p:nvPr>
        </p:nvSpPr>
        <p:spPr/>
        <p:txBody>
          <a:bodyPr/>
          <a:lstStyle/>
          <a:p>
            <a:fld id="{A818A269-3354-46DC-990F-AA66FFAB35B9}" type="slidenum">
              <a:rPr lang="en-US" smtClean="0"/>
              <a:pPr/>
              <a:t>‹#›</a:t>
            </a:fld>
            <a:endParaRPr lang="en-US" dirty="0"/>
          </a:p>
        </p:txBody>
      </p:sp>
    </p:spTree>
    <p:extLst>
      <p:ext uri="{BB962C8B-B14F-4D97-AF65-F5344CB8AC3E}">
        <p14:creationId xmlns:p14="http://schemas.microsoft.com/office/powerpoint/2010/main" xmlns="" val="1675493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3865A5-B512-47A6-91C6-C42BD06DA295}" type="datetime1">
              <a:rPr lang="en-US" smtClean="0"/>
              <a:pPr/>
              <a:t>5/14/2014</a:t>
            </a:fld>
            <a:endParaRPr lang="en-US" dirty="0"/>
          </a:p>
        </p:txBody>
      </p:sp>
      <p:sp>
        <p:nvSpPr>
          <p:cNvPr id="6" name="Footer Placeholder 5"/>
          <p:cNvSpPr>
            <a:spLocks noGrp="1"/>
          </p:cNvSpPr>
          <p:nvPr>
            <p:ph type="ftr" sz="quarter" idx="11"/>
          </p:nvPr>
        </p:nvSpPr>
        <p:spPr/>
        <p:txBody>
          <a:bodyPr/>
          <a:lstStyle/>
          <a:p>
            <a:r>
              <a:rPr lang="en-US" dirty="0" smtClean="0"/>
              <a:t>(c) Foreign Reports Inc.</a:t>
            </a:r>
            <a:endParaRPr lang="en-US" dirty="0"/>
          </a:p>
        </p:txBody>
      </p:sp>
      <p:sp>
        <p:nvSpPr>
          <p:cNvPr id="7" name="Slide Number Placeholder 6"/>
          <p:cNvSpPr>
            <a:spLocks noGrp="1"/>
          </p:cNvSpPr>
          <p:nvPr>
            <p:ph type="sldNum" sz="quarter" idx="12"/>
          </p:nvPr>
        </p:nvSpPr>
        <p:spPr/>
        <p:txBody>
          <a:bodyPr/>
          <a:lstStyle/>
          <a:p>
            <a:fld id="{A818A269-3354-46DC-990F-AA66FFAB35B9}" type="slidenum">
              <a:rPr lang="en-US" smtClean="0"/>
              <a:pPr/>
              <a:t>‹#›</a:t>
            </a:fld>
            <a:endParaRPr lang="en-US" dirty="0"/>
          </a:p>
        </p:txBody>
      </p:sp>
    </p:spTree>
    <p:extLst>
      <p:ext uri="{BB962C8B-B14F-4D97-AF65-F5344CB8AC3E}">
        <p14:creationId xmlns:p14="http://schemas.microsoft.com/office/powerpoint/2010/main" xmlns="" val="3243884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07B438-CE4F-4531-B9C7-C115BF5DC2CD}" type="datetime1">
              <a:rPr lang="en-US" smtClean="0"/>
              <a:pPr/>
              <a:t>5/14/2014</a:t>
            </a:fld>
            <a:endParaRPr lang="en-US" dirty="0"/>
          </a:p>
        </p:txBody>
      </p:sp>
      <p:sp>
        <p:nvSpPr>
          <p:cNvPr id="6" name="Footer Placeholder 5"/>
          <p:cNvSpPr>
            <a:spLocks noGrp="1"/>
          </p:cNvSpPr>
          <p:nvPr>
            <p:ph type="ftr" sz="quarter" idx="11"/>
          </p:nvPr>
        </p:nvSpPr>
        <p:spPr/>
        <p:txBody>
          <a:bodyPr/>
          <a:lstStyle/>
          <a:p>
            <a:r>
              <a:rPr lang="en-US" dirty="0" smtClean="0"/>
              <a:t>(c) Foreign Reports Inc.</a:t>
            </a:r>
            <a:endParaRPr lang="en-US" dirty="0"/>
          </a:p>
        </p:txBody>
      </p:sp>
      <p:sp>
        <p:nvSpPr>
          <p:cNvPr id="7" name="Slide Number Placeholder 6"/>
          <p:cNvSpPr>
            <a:spLocks noGrp="1"/>
          </p:cNvSpPr>
          <p:nvPr>
            <p:ph type="sldNum" sz="quarter" idx="12"/>
          </p:nvPr>
        </p:nvSpPr>
        <p:spPr/>
        <p:txBody>
          <a:bodyPr/>
          <a:lstStyle/>
          <a:p>
            <a:fld id="{A818A269-3354-46DC-990F-AA66FFAB35B9}" type="slidenum">
              <a:rPr lang="en-US" smtClean="0"/>
              <a:pPr/>
              <a:t>‹#›</a:t>
            </a:fld>
            <a:endParaRPr lang="en-US" dirty="0"/>
          </a:p>
        </p:txBody>
      </p:sp>
    </p:spTree>
    <p:extLst>
      <p:ext uri="{BB962C8B-B14F-4D97-AF65-F5344CB8AC3E}">
        <p14:creationId xmlns:p14="http://schemas.microsoft.com/office/powerpoint/2010/main" xmlns="" val="20285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5193F-627B-4A18-A0AB-2056A5DA762D}" type="datetime1">
              <a:rPr lang="en-US" smtClean="0"/>
              <a:pPr/>
              <a:t>5/14/2014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(c) Foreign Reports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18A269-3354-46DC-990F-AA66FFAB35B9}" type="slidenum">
              <a:rPr lang="en-US" smtClean="0"/>
              <a:pPr/>
              <a:t>‹#›</a:t>
            </a:fld>
            <a:endParaRPr lang="en-US" dirty="0"/>
          </a:p>
        </p:txBody>
      </p:sp>
    </p:spTree>
    <p:extLst>
      <p:ext uri="{BB962C8B-B14F-4D97-AF65-F5344CB8AC3E}">
        <p14:creationId xmlns:p14="http://schemas.microsoft.com/office/powerpoint/2010/main" xmlns="" val="1364173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Iranian Oil Exports and Sanctions: </a:t>
            </a:r>
            <a:br>
              <a:rPr lang="en-US" dirty="0" smtClean="0"/>
            </a:br>
            <a:r>
              <a:rPr lang="en-US" i="1" dirty="0" smtClean="0">
                <a:solidFill>
                  <a:srgbClr val="C00000"/>
                </a:solidFill>
              </a:rPr>
              <a:t>A Case for more transparency from the Obama Administration</a:t>
            </a:r>
            <a:endParaRPr lang="en-US" i="1" dirty="0">
              <a:solidFill>
                <a:srgbClr val="C00000"/>
              </a:solidFill>
            </a:endParaRPr>
          </a:p>
        </p:txBody>
      </p:sp>
      <p:sp>
        <p:nvSpPr>
          <p:cNvPr id="3" name="Subtitle 2"/>
          <p:cNvSpPr>
            <a:spLocks noGrp="1"/>
          </p:cNvSpPr>
          <p:nvPr>
            <p:ph type="subTitle" idx="1"/>
          </p:nvPr>
        </p:nvSpPr>
        <p:spPr/>
        <p:txBody>
          <a:bodyPr>
            <a:normAutofit/>
          </a:bodyPr>
          <a:lstStyle/>
          <a:p>
            <a:r>
              <a:rPr lang="en-US" sz="2000" dirty="0" smtClean="0"/>
              <a:t>Nathaniel Kern</a:t>
            </a:r>
          </a:p>
          <a:p>
            <a:r>
              <a:rPr lang="en-US" sz="2000" dirty="0" smtClean="0"/>
              <a:t>Foreign Reports Inc.</a:t>
            </a:r>
          </a:p>
          <a:p>
            <a:r>
              <a:rPr lang="en-US" sz="2000" dirty="0" smtClean="0"/>
              <a:t>May 1, 2014</a:t>
            </a:r>
            <a:endParaRPr lang="en-US" sz="2000" dirty="0"/>
          </a:p>
        </p:txBody>
      </p:sp>
    </p:spTree>
    <p:extLst>
      <p:ext uri="{BB962C8B-B14F-4D97-AF65-F5344CB8AC3E}">
        <p14:creationId xmlns:p14="http://schemas.microsoft.com/office/powerpoint/2010/main" xmlns="" val="477651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solidFill>
                  <a:srgbClr val="FF0000"/>
                </a:solidFill>
              </a:rPr>
              <a:t>Condensates and LPG matter</a:t>
            </a:r>
            <a:br>
              <a:rPr lang="en-US" sz="2400" dirty="0" smtClean="0">
                <a:solidFill>
                  <a:srgbClr val="FF0000"/>
                </a:solidFill>
              </a:rPr>
            </a:br>
            <a:r>
              <a:rPr lang="en-US" sz="2000" dirty="0" smtClean="0">
                <a:solidFill>
                  <a:srgbClr val="FF0000"/>
                </a:solidFill>
              </a:rPr>
              <a:t>Increase in condensate exports even sharper in Nov.-March period</a:t>
            </a:r>
            <a:r>
              <a:rPr lang="en-US" sz="2000" dirty="0" smtClean="0"/>
              <a:t/>
            </a:r>
            <a:br>
              <a:rPr lang="en-US" sz="2000" dirty="0" smtClean="0"/>
            </a:b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08731118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10</a:t>
            </a:fld>
            <a:endParaRPr lang="en-US" dirty="0"/>
          </a:p>
        </p:txBody>
      </p:sp>
    </p:spTree>
    <p:extLst>
      <p:ext uri="{BB962C8B-B14F-4D97-AF65-F5344CB8AC3E}">
        <p14:creationId xmlns:p14="http://schemas.microsoft.com/office/powerpoint/2010/main" xmlns="" val="2457328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Is Condensate Crude Oil under the NDAA?</a:t>
            </a:r>
            <a:endParaRPr lang="en-US" dirty="0">
              <a:solidFill>
                <a:srgbClr val="C00000"/>
              </a:solidFill>
            </a:endParaRPr>
          </a:p>
        </p:txBody>
      </p:sp>
      <p:sp>
        <p:nvSpPr>
          <p:cNvPr id="3" name="Content Placeholder 2"/>
          <p:cNvSpPr>
            <a:spLocks noGrp="1"/>
          </p:cNvSpPr>
          <p:nvPr>
            <p:ph idx="1"/>
          </p:nvPr>
        </p:nvSpPr>
        <p:spPr/>
        <p:txBody>
          <a:bodyPr>
            <a:normAutofit fontScale="85000" lnSpcReduction="10000"/>
          </a:bodyPr>
          <a:lstStyle/>
          <a:p>
            <a:r>
              <a:rPr lang="en-US" dirty="0" smtClean="0"/>
              <a:t>The U.S. statute which imposed the core oil sanctions—the National Defense Authorization Act (2012)—requires that countries which import </a:t>
            </a:r>
            <a:r>
              <a:rPr lang="en-US" b="1" i="1" dirty="0" smtClean="0"/>
              <a:t>petroleum or petroleum products </a:t>
            </a:r>
            <a:r>
              <a:rPr lang="en-US" dirty="0" smtClean="0"/>
              <a:t>from Iran be </a:t>
            </a:r>
            <a:r>
              <a:rPr lang="en-US" dirty="0"/>
              <a:t>sanctioned. </a:t>
            </a:r>
            <a:r>
              <a:rPr lang="en-US" sz="2400" i="1" dirty="0">
                <a:solidFill>
                  <a:schemeClr val="accent3">
                    <a:lumMod val="75000"/>
                  </a:schemeClr>
                </a:solidFill>
              </a:rPr>
              <a:t>NDAA 2012, Section </a:t>
            </a:r>
            <a:r>
              <a:rPr lang="en-US" sz="2400" i="1" dirty="0" smtClean="0">
                <a:solidFill>
                  <a:schemeClr val="accent3">
                    <a:lumMod val="75000"/>
                  </a:schemeClr>
                </a:solidFill>
              </a:rPr>
              <a:t>1245 (c</a:t>
            </a:r>
            <a:r>
              <a:rPr lang="en-US" sz="2400" dirty="0" smtClean="0">
                <a:solidFill>
                  <a:schemeClr val="accent3">
                    <a:lumMod val="75000"/>
                  </a:schemeClr>
                </a:solidFill>
              </a:rPr>
              <a:t>)</a:t>
            </a:r>
          </a:p>
          <a:p>
            <a:r>
              <a:rPr lang="en-US" dirty="0" smtClean="0"/>
              <a:t>But it provides for the granting of 180-day exceptions for countries which significantly reduce their purchases of Iranian </a:t>
            </a:r>
            <a:r>
              <a:rPr lang="en-US" b="1" i="1" dirty="0" smtClean="0"/>
              <a:t>crude oil</a:t>
            </a:r>
            <a:r>
              <a:rPr lang="en-US" dirty="0"/>
              <a:t>. </a:t>
            </a:r>
            <a:r>
              <a:rPr lang="en-US" sz="2400" i="1" dirty="0">
                <a:solidFill>
                  <a:schemeClr val="accent3">
                    <a:lumMod val="75000"/>
                  </a:schemeClr>
                </a:solidFill>
              </a:rPr>
              <a:t>NDAA 2012, Section </a:t>
            </a:r>
            <a:r>
              <a:rPr lang="en-US" sz="2400" i="1" dirty="0" smtClean="0">
                <a:solidFill>
                  <a:schemeClr val="accent3">
                    <a:lumMod val="75000"/>
                  </a:schemeClr>
                </a:solidFill>
              </a:rPr>
              <a:t>1245 (d)</a:t>
            </a:r>
            <a:endParaRPr lang="en-US" dirty="0" smtClean="0"/>
          </a:p>
          <a:p>
            <a:r>
              <a:rPr lang="en-US" dirty="0" smtClean="0"/>
              <a:t>What, in practice, does this anomaly in the legislative language mean? Could this anomaly  be the legal basis for saying that condensates don’t count?</a:t>
            </a:r>
            <a:endParaRPr lang="en-US" dirty="0"/>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11</a:t>
            </a:fld>
            <a:endParaRPr lang="en-US" dirty="0"/>
          </a:p>
        </p:txBody>
      </p:sp>
    </p:spTree>
    <p:extLst>
      <p:ext uri="{BB962C8B-B14F-4D97-AF65-F5344CB8AC3E}">
        <p14:creationId xmlns:p14="http://schemas.microsoft.com/office/powerpoint/2010/main" xmlns="" val="3839354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Reducing crude, increasing condensate?</a:t>
            </a:r>
            <a:endParaRPr lang="en-US"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Did Congress mean that Country X could make significant reductions in its purchases of crude oil while simultaneously increasing its purchases of condensate and thus qualify for an exception?</a:t>
            </a:r>
          </a:p>
          <a:p>
            <a:r>
              <a:rPr lang="en-US" dirty="0" smtClean="0"/>
              <a:t>Condensate is often blended into a crude oil stream to fetch a higher price, but it can just as well be sold separately.</a:t>
            </a:r>
          </a:p>
          <a:p>
            <a:r>
              <a:rPr lang="en-US" dirty="0" smtClean="0"/>
              <a:t>Iran has said that it has increased its sales of condensate (as a separate product) by 300,000 b/d since November.</a:t>
            </a:r>
            <a:endParaRPr lang="en-US" dirty="0"/>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12</a:t>
            </a:fld>
            <a:endParaRPr lang="en-US" dirty="0"/>
          </a:p>
        </p:txBody>
      </p:sp>
    </p:spTree>
    <p:extLst>
      <p:ext uri="{BB962C8B-B14F-4D97-AF65-F5344CB8AC3E}">
        <p14:creationId xmlns:p14="http://schemas.microsoft.com/office/powerpoint/2010/main" xmlns="" val="2351993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Waivers and Exceptions</a:t>
            </a:r>
            <a:endParaRPr lang="en-US" dirty="0">
              <a:solidFill>
                <a:srgbClr val="92D050"/>
              </a:solidFill>
            </a:endParaRPr>
          </a:p>
        </p:txBody>
      </p:sp>
      <p:sp>
        <p:nvSpPr>
          <p:cNvPr id="3" name="Content Placeholder 2"/>
          <p:cNvSpPr>
            <a:spLocks noGrp="1"/>
          </p:cNvSpPr>
          <p:nvPr>
            <p:ph idx="1"/>
          </p:nvPr>
        </p:nvSpPr>
        <p:spPr/>
        <p:txBody>
          <a:bodyPr>
            <a:normAutofit fontScale="70000" lnSpcReduction="20000"/>
          </a:bodyPr>
          <a:lstStyle/>
          <a:p>
            <a:r>
              <a:rPr lang="en-US" dirty="0" smtClean="0">
                <a:solidFill>
                  <a:srgbClr val="C00000"/>
                </a:solidFill>
              </a:rPr>
              <a:t>Exceptions</a:t>
            </a:r>
            <a:r>
              <a:rPr lang="en-US" dirty="0" smtClean="0"/>
              <a:t> to the NDAA were first granted to EU countries and Japan in March 2012.</a:t>
            </a:r>
          </a:p>
          <a:p>
            <a:r>
              <a:rPr lang="en-US" dirty="0" smtClean="0"/>
              <a:t>State Department </a:t>
            </a:r>
            <a:r>
              <a:rPr lang="en-US" dirty="0"/>
              <a:t>granted exceptions to China, India, South Korea, Taiwan and Turkey </a:t>
            </a:r>
            <a:r>
              <a:rPr lang="en-US" dirty="0" smtClean="0"/>
              <a:t>in June 2012, and every 180 days thereafter.</a:t>
            </a:r>
          </a:p>
          <a:p>
            <a:r>
              <a:rPr lang="en-US" dirty="0" smtClean="0"/>
              <a:t>State exercised </a:t>
            </a:r>
            <a:r>
              <a:rPr lang="en-US" i="1" dirty="0" smtClean="0"/>
              <a:t>discretion</a:t>
            </a:r>
            <a:r>
              <a:rPr lang="en-US" dirty="0" smtClean="0"/>
              <a:t> allowed by NDAA in granting these exceptions. State decided what constituted “significant reduction” and gave effective </a:t>
            </a:r>
            <a:r>
              <a:rPr lang="en-US" i="1" dirty="0" smtClean="0"/>
              <a:t>latitude</a:t>
            </a:r>
            <a:r>
              <a:rPr lang="en-US" dirty="0" smtClean="0"/>
              <a:t> to a number of jurisdictions.</a:t>
            </a:r>
          </a:p>
          <a:p>
            <a:r>
              <a:rPr lang="en-US" dirty="0" smtClean="0"/>
              <a:t>National Security </a:t>
            </a:r>
            <a:r>
              <a:rPr lang="en-US" dirty="0" smtClean="0">
                <a:solidFill>
                  <a:srgbClr val="C00000"/>
                </a:solidFill>
              </a:rPr>
              <a:t>waivers</a:t>
            </a:r>
            <a:r>
              <a:rPr lang="en-US" dirty="0" smtClean="0"/>
              <a:t> were granted to Japan, </a:t>
            </a:r>
            <a:r>
              <a:rPr lang="en-US" dirty="0"/>
              <a:t>China, India, South Korea, Taiwan and Turkey </a:t>
            </a:r>
            <a:r>
              <a:rPr lang="en-US" dirty="0" smtClean="0"/>
              <a:t>on January 20, 2014</a:t>
            </a:r>
            <a:r>
              <a:rPr lang="en-US" dirty="0"/>
              <a:t> </a:t>
            </a:r>
            <a:r>
              <a:rPr lang="en-US" dirty="0" smtClean="0"/>
              <a:t>for a period of 120 days.</a:t>
            </a:r>
          </a:p>
          <a:p>
            <a:r>
              <a:rPr lang="en-US" dirty="0" smtClean="0"/>
              <a:t>The waivers “obviated” the need for more exceptions. </a:t>
            </a:r>
          </a:p>
          <a:p>
            <a:r>
              <a:rPr lang="en-US" dirty="0" smtClean="0"/>
              <a:t>The current waivers expire on May 20.</a:t>
            </a:r>
            <a:endParaRPr lang="en-US" dirty="0"/>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13</a:t>
            </a:fld>
            <a:endParaRPr lang="en-US" dirty="0"/>
          </a:p>
        </p:txBody>
      </p:sp>
    </p:spTree>
    <p:extLst>
      <p:ext uri="{BB962C8B-B14F-4D97-AF65-F5344CB8AC3E}">
        <p14:creationId xmlns:p14="http://schemas.microsoft.com/office/powerpoint/2010/main" xmlns="" val="2369007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Value of additional sanctions relief</a:t>
            </a:r>
            <a:endParaRPr lang="en-US" dirty="0">
              <a:solidFill>
                <a:srgbClr val="C00000"/>
              </a:solidFill>
            </a:endParaRPr>
          </a:p>
        </p:txBody>
      </p:sp>
      <p:sp>
        <p:nvSpPr>
          <p:cNvPr id="3" name="Content Placeholder 2"/>
          <p:cNvSpPr>
            <a:spLocks noGrp="1"/>
          </p:cNvSpPr>
          <p:nvPr>
            <p:ph idx="1"/>
          </p:nvPr>
        </p:nvSpPr>
        <p:spPr/>
        <p:txBody>
          <a:bodyPr>
            <a:normAutofit lnSpcReduction="10000"/>
          </a:bodyPr>
          <a:lstStyle/>
          <a:p>
            <a:pPr marL="0" indent="0">
              <a:buNone/>
            </a:pPr>
            <a:r>
              <a:rPr lang="en-US" sz="2800" b="1" dirty="0" smtClean="0"/>
              <a:t>The total estimated value of the relief is between $6 and $7 billion during JPOA period according to White House Jan. 16 Summary:</a:t>
            </a:r>
          </a:p>
          <a:p>
            <a:r>
              <a:rPr lang="en-US" sz="2800" b="1" dirty="0" smtClean="0"/>
              <a:t>$4.2 billion by unfreezing assets in installments.</a:t>
            </a:r>
          </a:p>
          <a:p>
            <a:r>
              <a:rPr lang="en-US" sz="2800" b="1" dirty="0" smtClean="0"/>
              <a:t>Balance is estimate of auto parts, petrochemical, etc. relief.</a:t>
            </a:r>
          </a:p>
          <a:p>
            <a:pPr marL="0" indent="0" algn="ctr">
              <a:buNone/>
            </a:pPr>
            <a:r>
              <a:rPr lang="en-US" b="1" dirty="0" smtClean="0">
                <a:solidFill>
                  <a:schemeClr val="accent2">
                    <a:lumMod val="50000"/>
                  </a:schemeClr>
                </a:solidFill>
              </a:rPr>
              <a:t>But 300,000 b/d of additional exports x 180 days x $100 = $5.4 billion. Did a memo from the Legal Adviser give an extra $5.4 billion during the JPOA period?</a:t>
            </a:r>
            <a:endParaRPr lang="en-US" dirty="0">
              <a:solidFill>
                <a:schemeClr val="accent2">
                  <a:lumMod val="50000"/>
                </a:schemeClr>
              </a:solidFill>
            </a:endParaRPr>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14</a:t>
            </a:fld>
            <a:endParaRPr lang="en-US" dirty="0"/>
          </a:p>
        </p:txBody>
      </p:sp>
    </p:spTree>
    <p:extLst>
      <p:ext uri="{BB962C8B-B14F-4D97-AF65-F5344CB8AC3E}">
        <p14:creationId xmlns:p14="http://schemas.microsoft.com/office/powerpoint/2010/main" xmlns="" val="2816162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What’s $5.4 billion mean for Iran and for Ali Khamenei?</a:t>
            </a:r>
            <a:endParaRPr lang="en-US"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The Rouhani government aims to save $5.5  billion </a:t>
            </a:r>
            <a:r>
              <a:rPr lang="en-US" i="1" dirty="0" smtClean="0"/>
              <a:t>per year </a:t>
            </a:r>
            <a:r>
              <a:rPr lang="en-US" dirty="0" smtClean="0"/>
              <a:t>by cutting cash subsidies to better-off Iranians and increasing prices of subsidized goods.</a:t>
            </a:r>
          </a:p>
          <a:p>
            <a:r>
              <a:rPr lang="en-US" dirty="0" smtClean="0"/>
              <a:t>$5.4 billion is value of 300,000 b/d additional oil sales over </a:t>
            </a:r>
            <a:r>
              <a:rPr lang="en-US" i="1" dirty="0" smtClean="0"/>
              <a:t>six month </a:t>
            </a:r>
            <a:r>
              <a:rPr lang="en-US" dirty="0" smtClean="0"/>
              <a:t>period.</a:t>
            </a:r>
          </a:p>
          <a:p>
            <a:r>
              <a:rPr lang="en-US" dirty="0" smtClean="0">
                <a:solidFill>
                  <a:srgbClr val="C00000"/>
                </a:solidFill>
              </a:rPr>
              <a:t>Might this encourage Supreme Leader to believe that sitting at the negotiating table is and will be the best way to erode sanctions?</a:t>
            </a:r>
            <a:endParaRPr lang="en-US" dirty="0">
              <a:solidFill>
                <a:srgbClr val="C00000"/>
              </a:solidFill>
            </a:endParaRPr>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15</a:t>
            </a:fld>
            <a:endParaRPr lang="en-US" dirty="0"/>
          </a:p>
        </p:txBody>
      </p:sp>
    </p:spTree>
    <p:extLst>
      <p:ext uri="{BB962C8B-B14F-4D97-AF65-F5344CB8AC3E}">
        <p14:creationId xmlns:p14="http://schemas.microsoft.com/office/powerpoint/2010/main" xmlns="" val="3744448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normAutofit fontScale="90000"/>
          </a:bodyPr>
          <a:lstStyle/>
          <a:p>
            <a:r>
              <a:rPr lang="en-US" sz="2700" dirty="0">
                <a:solidFill>
                  <a:srgbClr val="00B050"/>
                </a:solidFill>
              </a:rPr>
              <a:t>What’s in it for Iran if it sells more </a:t>
            </a:r>
            <a:r>
              <a:rPr lang="en-US" sz="2700" dirty="0" smtClean="0">
                <a:solidFill>
                  <a:srgbClr val="00B050"/>
                </a:solidFill>
              </a:rPr>
              <a:t>oil and/or condensate, </a:t>
            </a:r>
            <a:r>
              <a:rPr lang="en-US" sz="2700" dirty="0">
                <a:solidFill>
                  <a:srgbClr val="00B050"/>
                </a:solidFill>
              </a:rPr>
              <a:t>but the money is still frozen in foreign banks?</a:t>
            </a:r>
            <a:r>
              <a:rPr lang="en-US" dirty="0"/>
              <a:t/>
            </a:r>
            <a:br>
              <a:rPr lang="en-US" dirty="0"/>
            </a:br>
            <a:endParaRPr lang="en-US" dirty="0"/>
          </a:p>
        </p:txBody>
      </p:sp>
      <p:sp>
        <p:nvSpPr>
          <p:cNvPr id="3" name="Content Placeholder 2"/>
          <p:cNvSpPr>
            <a:spLocks noGrp="1"/>
          </p:cNvSpPr>
          <p:nvPr>
            <p:ph idx="1"/>
          </p:nvPr>
        </p:nvSpPr>
        <p:spPr>
          <a:xfrm>
            <a:off x="457200" y="1295400"/>
            <a:ext cx="8229600" cy="4525963"/>
          </a:xfrm>
        </p:spPr>
        <p:txBody>
          <a:bodyPr>
            <a:normAutofit fontScale="85000" lnSpcReduction="20000"/>
          </a:bodyPr>
          <a:lstStyle/>
          <a:p>
            <a:pPr marL="0" indent="0">
              <a:buNone/>
            </a:pPr>
            <a:r>
              <a:rPr lang="en-US" dirty="0" smtClean="0"/>
              <a:t>No one can say for sure that all additional revenues will be frozen*, but if so:</a:t>
            </a:r>
          </a:p>
          <a:p>
            <a:pPr marL="514350" indent="-514350">
              <a:buAutoNum type="arabicPeriod"/>
            </a:pPr>
            <a:r>
              <a:rPr lang="en-US" dirty="0" smtClean="0"/>
              <a:t>The oil is still monetized—better frozen assets than no assets, and probably better than oil left in the ground.</a:t>
            </a:r>
          </a:p>
          <a:p>
            <a:pPr marL="514350" indent="-514350">
              <a:buAutoNum type="arabicPeriod"/>
            </a:pPr>
            <a:r>
              <a:rPr lang="en-US" dirty="0" smtClean="0"/>
              <a:t>Frozen funds can be freely used to buy products from oil-importing countries.</a:t>
            </a:r>
          </a:p>
          <a:p>
            <a:pPr marL="514350" indent="-514350">
              <a:buAutoNum type="arabicPeriod"/>
            </a:pPr>
            <a:r>
              <a:rPr lang="en-US" dirty="0" smtClean="0"/>
              <a:t>Increased volumes give Iran a jump-start now on securing more market share.</a:t>
            </a:r>
          </a:p>
          <a:p>
            <a:pPr marL="514350" indent="-514350">
              <a:buAutoNum type="arabicPeriod"/>
            </a:pPr>
            <a:r>
              <a:rPr lang="en-US" dirty="0" smtClean="0"/>
              <a:t>Iran also gets a jump-start in raising production.</a:t>
            </a:r>
          </a:p>
          <a:p>
            <a:pPr marL="514350" indent="-514350">
              <a:buAutoNum type="arabicPeriod"/>
            </a:pPr>
            <a:endParaRPr lang="en-US" dirty="0" smtClean="0"/>
          </a:p>
          <a:p>
            <a:pPr marL="0" indent="0">
              <a:buNone/>
            </a:pPr>
            <a:r>
              <a:rPr lang="en-US" sz="2400" dirty="0" smtClean="0"/>
              <a:t>*If condensate doesn’t count as crude, are revenues from its sale frozen? How about revenues from export of pistachios?</a:t>
            </a:r>
            <a:endParaRPr lang="en-US" sz="2400" dirty="0"/>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16</a:t>
            </a:fld>
            <a:endParaRPr lang="en-US" dirty="0"/>
          </a:p>
        </p:txBody>
      </p:sp>
    </p:spTree>
    <p:extLst>
      <p:ext uri="{BB962C8B-B14F-4D97-AF65-F5344CB8AC3E}">
        <p14:creationId xmlns:p14="http://schemas.microsoft.com/office/powerpoint/2010/main" xmlns="" val="3931984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Possible motivation for permitting higher oil sales?</a:t>
            </a:r>
            <a:endParaRPr lang="en-US" dirty="0">
              <a:solidFill>
                <a:srgbClr val="C00000"/>
              </a:solidFill>
            </a:endParaRPr>
          </a:p>
        </p:txBody>
      </p:sp>
      <p:sp>
        <p:nvSpPr>
          <p:cNvPr id="3" name="Content Placeholder 2"/>
          <p:cNvSpPr>
            <a:spLocks noGrp="1"/>
          </p:cNvSpPr>
          <p:nvPr>
            <p:ph idx="1"/>
          </p:nvPr>
        </p:nvSpPr>
        <p:spPr/>
        <p:txBody>
          <a:bodyPr/>
          <a:lstStyle/>
          <a:p>
            <a:r>
              <a:rPr lang="en-US" dirty="0" smtClean="0"/>
              <a:t>Create goodwill with Rouhani government and nuclear negotiating team. Iran in turn may give a little more than promised on the nuclear side.</a:t>
            </a:r>
          </a:p>
          <a:p>
            <a:r>
              <a:rPr lang="en-US" dirty="0" smtClean="0"/>
              <a:t>Nuclear Agreement with Iran would be Obama Administration’s most important foreign policy triumph—if it is a sound one, without secret concessions to Iran.</a:t>
            </a:r>
            <a:endParaRPr lang="en-US" dirty="0"/>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17</a:t>
            </a:fld>
            <a:endParaRPr lang="en-US" dirty="0"/>
          </a:p>
        </p:txBody>
      </p:sp>
    </p:spTree>
    <p:extLst>
      <p:ext uri="{BB962C8B-B14F-4D97-AF65-F5344CB8AC3E}">
        <p14:creationId xmlns:p14="http://schemas.microsoft.com/office/powerpoint/2010/main" xmlns="" val="74872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rPr>
              <a:t>Will Administration Need Congressional approval for nuclear deal?</a:t>
            </a:r>
            <a:endParaRPr lang="en-US" sz="3200"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sz="2300" dirty="0" smtClean="0"/>
              <a:t>C</a:t>
            </a:r>
            <a:r>
              <a:rPr lang="en-US" sz="1900" dirty="0" smtClean="0"/>
              <a:t>HAIRMAN</a:t>
            </a:r>
            <a:r>
              <a:rPr lang="en-US" sz="2300" dirty="0" smtClean="0"/>
              <a:t> MENENDEZ: “Does </a:t>
            </a:r>
            <a:r>
              <a:rPr lang="en-US" sz="2300" dirty="0"/>
              <a:t>the Administration intend to come back to the Congress, if you have a final deal, for ultimately lifting some of the elements that would be needed to be lifted under law</a:t>
            </a:r>
            <a:r>
              <a:rPr lang="en-US" sz="2300" dirty="0" smtClean="0"/>
              <a:t>?”</a:t>
            </a:r>
          </a:p>
          <a:p>
            <a:pPr marL="0" indent="0">
              <a:buNone/>
            </a:pPr>
            <a:r>
              <a:rPr lang="en-US" sz="2300" dirty="0" smtClean="0"/>
              <a:t>S</a:t>
            </a:r>
            <a:r>
              <a:rPr lang="en-US" sz="1900" dirty="0" smtClean="0"/>
              <a:t>ECRETARY</a:t>
            </a:r>
            <a:r>
              <a:rPr lang="en-US" sz="2300" dirty="0" smtClean="0"/>
              <a:t> KERRY: “</a:t>
            </a:r>
            <a:r>
              <a:rPr lang="en-US" sz="2300" dirty="0"/>
              <a:t>Well, of </a:t>
            </a:r>
            <a:r>
              <a:rPr lang="en-US" sz="2300" dirty="0" smtClean="0"/>
              <a:t>course. We </a:t>
            </a:r>
            <a:r>
              <a:rPr lang="en-US" sz="2300" dirty="0"/>
              <a:t>would be obligated to under the law, Mr. Chairman. We would absolutely have to. And so clearly, </a:t>
            </a:r>
            <a:r>
              <a:rPr lang="en-US" sz="2300" dirty="0">
                <a:solidFill>
                  <a:srgbClr val="FF0000"/>
                </a:solidFill>
              </a:rPr>
              <a:t>what we do will have to pass muster with Congress.</a:t>
            </a:r>
            <a:r>
              <a:rPr lang="en-US" sz="2300" dirty="0"/>
              <a:t> We well understand that</a:t>
            </a:r>
            <a:r>
              <a:rPr lang="en-US" sz="2300" dirty="0" smtClean="0"/>
              <a:t>.”</a:t>
            </a:r>
          </a:p>
          <a:p>
            <a:pPr marL="0" indent="0">
              <a:buNone/>
            </a:pPr>
            <a:r>
              <a:rPr lang="en-US" sz="2300" i="1" dirty="0"/>
              <a:t>{April 8 testimony before Senate Foreign Relations Committee</a:t>
            </a:r>
            <a:r>
              <a:rPr lang="en-US" sz="2300" i="1" dirty="0" smtClean="0"/>
              <a:t>}</a:t>
            </a:r>
          </a:p>
          <a:p>
            <a:pPr marL="0" indent="0">
              <a:buNone/>
            </a:pPr>
            <a:endParaRPr lang="en-US" sz="2300" i="1" dirty="0" smtClean="0"/>
          </a:p>
          <a:p>
            <a:pPr marL="0" indent="0" algn="ctr">
              <a:buNone/>
            </a:pPr>
            <a:r>
              <a:rPr lang="en-US" sz="2800" i="1" dirty="0" smtClean="0">
                <a:solidFill>
                  <a:srgbClr val="C00000"/>
                </a:solidFill>
              </a:rPr>
              <a:t>Possible Ways to Bypass Congress</a:t>
            </a:r>
            <a:endParaRPr lang="en-US" sz="4000" i="1" dirty="0" smtClean="0">
              <a:solidFill>
                <a:srgbClr val="C00000"/>
              </a:solidFill>
            </a:endParaRPr>
          </a:p>
          <a:p>
            <a:r>
              <a:rPr lang="en-US" sz="2000" dirty="0"/>
              <a:t>Pure Executive Agreement with Iran would have to conform with Case Act plus rely on existing 120-day national security waivers.</a:t>
            </a:r>
          </a:p>
          <a:p>
            <a:r>
              <a:rPr lang="en-US" sz="2000" dirty="0"/>
              <a:t>Short 120-day waivers would impose substantial burdens on </a:t>
            </a:r>
            <a:r>
              <a:rPr lang="en-US" sz="2000" dirty="0" smtClean="0"/>
              <a:t>Iran and never be permanent.</a:t>
            </a:r>
            <a:endParaRPr lang="en-US" sz="2000" dirty="0"/>
          </a:p>
          <a:p>
            <a:r>
              <a:rPr lang="en-US" sz="2000" i="1" dirty="0"/>
              <a:t>Youngstown Sheet &amp; Tube Co. v. Sawyer (1952) </a:t>
            </a:r>
            <a:r>
              <a:rPr lang="en-US" sz="2000" dirty="0"/>
              <a:t>effectively limits president’s executive authority if it clearly contravenes Congressional </a:t>
            </a:r>
            <a:r>
              <a:rPr lang="en-US" sz="2000" dirty="0" smtClean="0"/>
              <a:t>intent.</a:t>
            </a:r>
            <a:endParaRPr lang="en-US" sz="2100" i="1" dirty="0"/>
          </a:p>
          <a:p>
            <a:pPr marL="0" indent="0">
              <a:buNone/>
            </a:pPr>
            <a:r>
              <a:rPr lang="en-US" dirty="0" smtClean="0"/>
              <a:t> </a:t>
            </a:r>
          </a:p>
          <a:p>
            <a:endParaRPr lang="en-US" dirty="0"/>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18</a:t>
            </a:fld>
            <a:endParaRPr lang="en-US" dirty="0"/>
          </a:p>
        </p:txBody>
      </p:sp>
    </p:spTree>
    <p:extLst>
      <p:ext uri="{BB962C8B-B14F-4D97-AF65-F5344CB8AC3E}">
        <p14:creationId xmlns:p14="http://schemas.microsoft.com/office/powerpoint/2010/main" xmlns="" val="1501581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rPr>
              <a:t>Final Agreement—neither  black nor white? More transparency will be needed now.</a:t>
            </a:r>
            <a:endParaRPr lang="en-US" sz="3200"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If there are gray areas in any final agreement, the Administration will need credibility on key nuclear issues in order “to pass muster with Congress.” </a:t>
            </a:r>
          </a:p>
          <a:p>
            <a:r>
              <a:rPr lang="en-US" dirty="0" smtClean="0"/>
              <a:t>A track record of obfuscating material facts about the extent of sanctions relief could undermine Administration’s credibility when it might need it most. </a:t>
            </a:r>
          </a:p>
          <a:p>
            <a:r>
              <a:rPr lang="en-US" dirty="0" smtClean="0"/>
              <a:t>Administration must renew waivers by May 20.  It would be a good time to be more transparent about sanctions relief to date.  If not, it could undermine Congressional confidence that it won’t  also try to sweep material facts about the nuclear program under the rug.</a:t>
            </a:r>
            <a:endParaRPr lang="en-US" dirty="0"/>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19</a:t>
            </a:fld>
            <a:endParaRPr lang="en-US" dirty="0"/>
          </a:p>
        </p:txBody>
      </p:sp>
    </p:spTree>
    <p:extLst>
      <p:ext uri="{BB962C8B-B14F-4D97-AF65-F5344CB8AC3E}">
        <p14:creationId xmlns:p14="http://schemas.microsoft.com/office/powerpoint/2010/main" xmlns="" val="2469003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Notes on data</a:t>
            </a:r>
            <a:endParaRPr lang="en-US" sz="2000" dirty="0"/>
          </a:p>
        </p:txBody>
      </p:sp>
      <p:sp>
        <p:nvSpPr>
          <p:cNvPr id="3" name="Content Placeholder 2"/>
          <p:cNvSpPr>
            <a:spLocks noGrp="1"/>
          </p:cNvSpPr>
          <p:nvPr>
            <p:ph idx="1"/>
          </p:nvPr>
        </p:nvSpPr>
        <p:spPr/>
        <p:txBody>
          <a:bodyPr>
            <a:normAutofit/>
          </a:bodyPr>
          <a:lstStyle/>
          <a:p>
            <a:r>
              <a:rPr lang="en-US" sz="1500" i="1" dirty="0" smtClean="0"/>
              <a:t>Data in this report is current as of May 1, 2014. Individual countries importing Iranian oil report their data between 15 and 45 days after the month in question has ended.</a:t>
            </a:r>
          </a:p>
          <a:p>
            <a:r>
              <a:rPr lang="en-US" sz="1500" i="1" dirty="0"/>
              <a:t>Sources: General Administration of Customs (China); KNOC (South Korea); METI (Japan); Reuters’ tanker discharge data (India); EPDK (Turkey); Bureau of Energy, Ministry of Economic Affairs (Taiwan). Taiwan and Turkey won’t publish data until mid-May. Our assumption is that Taiwan imported no oil from Iran in March and that Turkey’s imports were the same as the average during the past six months. Data does not include unreported imports by Syria or the UAE or product imports by China</a:t>
            </a:r>
            <a:r>
              <a:rPr lang="en-US" sz="1500" i="1" dirty="0" smtClean="0"/>
              <a:t>.</a:t>
            </a:r>
          </a:p>
          <a:p>
            <a:r>
              <a:rPr lang="en-US" sz="1500" i="1" dirty="0" smtClean="0"/>
              <a:t>Unless otherwise noted, all data is in ‘000 of b/d. Chinese and Indian data is converted from tonnes to barrels at 7.2 barrels per tonne.</a:t>
            </a:r>
          </a:p>
          <a:p>
            <a:r>
              <a:rPr lang="en-US" sz="1500" i="1" dirty="0" smtClean="0"/>
              <a:t>Copies of this presentation are available at </a:t>
            </a:r>
            <a:r>
              <a:rPr lang="en-US" sz="1500" i="1" dirty="0" smtClean="0">
                <a:solidFill>
                  <a:srgbClr val="C00000"/>
                </a:solidFill>
              </a:rPr>
              <a:t>ForeignReports.com</a:t>
            </a:r>
          </a:p>
          <a:p>
            <a:endParaRPr lang="en-US" sz="1500" i="1" dirty="0"/>
          </a:p>
          <a:p>
            <a:endParaRPr lang="en-US" dirty="0"/>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2</a:t>
            </a:fld>
            <a:endParaRPr lang="en-US" dirty="0"/>
          </a:p>
        </p:txBody>
      </p:sp>
    </p:spTree>
    <p:extLst>
      <p:ext uri="{BB962C8B-B14F-4D97-AF65-F5344CB8AC3E}">
        <p14:creationId xmlns:p14="http://schemas.microsoft.com/office/powerpoint/2010/main" xmlns="" val="3960290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rgbClr val="C00000"/>
                </a:solidFill>
              </a:rPr>
              <a:t>Officially Reported Imports of Iranian Oil Nov. 2011 to date </a:t>
            </a:r>
            <a:endParaRPr lang="en-US" sz="2400"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89065817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3</a:t>
            </a:fld>
            <a:endParaRPr lang="en-US" dirty="0"/>
          </a:p>
        </p:txBody>
      </p:sp>
    </p:spTree>
    <p:extLst>
      <p:ext uri="{BB962C8B-B14F-4D97-AF65-F5344CB8AC3E}">
        <p14:creationId xmlns:p14="http://schemas.microsoft.com/office/powerpoint/2010/main" xmlns="" val="294959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00B0F0"/>
                </a:solidFill>
              </a:rPr>
              <a:t>The Post-November Perspective</a:t>
            </a:r>
            <a:endParaRPr lang="en-US" sz="3200" dirty="0">
              <a:solidFill>
                <a:srgbClr val="00B0F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25430525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4</a:t>
            </a:fld>
            <a:endParaRPr lang="en-US" dirty="0"/>
          </a:p>
        </p:txBody>
      </p:sp>
    </p:spTree>
    <p:extLst>
      <p:ext uri="{BB962C8B-B14F-4D97-AF65-F5344CB8AC3E}">
        <p14:creationId xmlns:p14="http://schemas.microsoft.com/office/powerpoint/2010/main" xmlns="" val="83471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The Post-November Issues</a:t>
            </a:r>
            <a:endParaRPr lang="en-US" dirty="0">
              <a:solidFill>
                <a:srgbClr val="0070C0"/>
              </a:solidFill>
            </a:endParaRPr>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White House Fact sheet insisted that during the JPOA period, the  six authorized import jurisdictions would be held to their average levels of around 1 million b/d of “oil” purchases prior to November 2013. </a:t>
            </a:r>
            <a:r>
              <a:rPr lang="en-US" dirty="0" smtClean="0">
                <a:solidFill>
                  <a:srgbClr val="0070C0"/>
                </a:solidFill>
              </a:rPr>
              <a:t>In Q1, imports by these countries</a:t>
            </a:r>
            <a:r>
              <a:rPr lang="en-US" dirty="0">
                <a:solidFill>
                  <a:srgbClr val="0070C0"/>
                </a:solidFill>
              </a:rPr>
              <a:t> </a:t>
            </a:r>
            <a:r>
              <a:rPr lang="en-US" dirty="0" smtClean="0">
                <a:solidFill>
                  <a:srgbClr val="0070C0"/>
                </a:solidFill>
              </a:rPr>
              <a:t> were 1/3 higher than average levels prior to the agreement</a:t>
            </a:r>
            <a:r>
              <a:rPr lang="en-US" dirty="0" smtClean="0"/>
              <a:t>.</a:t>
            </a:r>
          </a:p>
          <a:p>
            <a:pPr marL="0" indent="0">
              <a:buNone/>
            </a:pPr>
            <a:endParaRPr lang="en-US" dirty="0" smtClean="0"/>
          </a:p>
          <a:p>
            <a:r>
              <a:rPr lang="en-US" dirty="0" smtClean="0"/>
              <a:t>If a “good” nuclear agreement is reached, it won’t matter if Iran was allowed to export more.</a:t>
            </a:r>
          </a:p>
          <a:p>
            <a:r>
              <a:rPr lang="en-US" dirty="0" smtClean="0"/>
              <a:t>If a “gray” agreement is reached, Administration will have a more difficult time convincing Congress that it isn’t hiding something. </a:t>
            </a:r>
          </a:p>
          <a:p>
            <a:r>
              <a:rPr lang="en-US" dirty="0" smtClean="0"/>
              <a:t>If no agreement is reached, it will be harder for Administration to come down “like a ton of bricks” on Iran’s oil sales</a:t>
            </a:r>
            <a:r>
              <a:rPr lang="en-US" dirty="0"/>
              <a:t> </a:t>
            </a:r>
            <a:r>
              <a:rPr lang="en-US" dirty="0" smtClean="0"/>
              <a:t>if core architecture of oil sanctions has already been eroded.</a:t>
            </a:r>
          </a:p>
          <a:p>
            <a:r>
              <a:rPr lang="en-US" dirty="0" smtClean="0">
                <a:solidFill>
                  <a:srgbClr val="0070C0"/>
                </a:solidFill>
              </a:rPr>
              <a:t>Will Iran’s Supreme Leader conclude that Iran’s sitting at the negotiating table is and will continue to be the best way to erode sanctions? Dilatory tactics have been a staple of Iranian nuclear diplomacy for 11 years.</a:t>
            </a:r>
          </a:p>
          <a:p>
            <a:pPr marL="0" indent="0">
              <a:buNone/>
            </a:pPr>
            <a:r>
              <a:rPr lang="en-US" dirty="0" smtClean="0"/>
              <a:t/>
            </a:r>
            <a:br>
              <a:rPr lang="en-US" dirty="0" smtClean="0"/>
            </a:br>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5</a:t>
            </a:fld>
            <a:endParaRPr lang="en-US" dirty="0"/>
          </a:p>
        </p:txBody>
      </p:sp>
    </p:spTree>
    <p:extLst>
      <p:ext uri="{BB962C8B-B14F-4D97-AF65-F5344CB8AC3E}">
        <p14:creationId xmlns:p14="http://schemas.microsoft.com/office/powerpoint/2010/main" xmlns="" val="1445117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Denials and Excuses</a:t>
            </a:r>
            <a:endParaRPr lang="en-US" dirty="0">
              <a:solidFill>
                <a:srgbClr val="C00000"/>
              </a:solidFill>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As the import data began to show that Iran’s sales were going up sharply, the Obama Administration:</a:t>
            </a:r>
          </a:p>
          <a:p>
            <a:r>
              <a:rPr lang="en-US" dirty="0" smtClean="0"/>
              <a:t>Denied that the import data was accurate;</a:t>
            </a:r>
          </a:p>
          <a:p>
            <a:r>
              <a:rPr lang="en-US" dirty="0" smtClean="0"/>
              <a:t>Insisted that normal seasonal fluctuations were to blame; sharp fluctuations are normal, but follow no seasonal pattern; and finally:</a:t>
            </a:r>
          </a:p>
          <a:p>
            <a:r>
              <a:rPr lang="en-US" dirty="0" smtClean="0"/>
              <a:t>Claimed that “technically” condensate, a type of crude oil,  doesn’t count as crude oil. This claim may have been based on memo from State’s Legal Adviser.</a:t>
            </a:r>
          </a:p>
          <a:p>
            <a:r>
              <a:rPr lang="en-US" dirty="0" smtClean="0"/>
              <a:t>The net result: </a:t>
            </a:r>
            <a:r>
              <a:rPr lang="en-US" dirty="0" smtClean="0">
                <a:solidFill>
                  <a:srgbClr val="FF0000"/>
                </a:solidFill>
              </a:rPr>
              <a:t>The U.S. has okayed a significant increase in Iranian oil sales while insisting it hasn’t done so. </a:t>
            </a:r>
            <a:r>
              <a:rPr lang="en-US" dirty="0" smtClean="0"/>
              <a:t>End-May reports on April imports could show some downward fluctuations in import levels, but it’s best to wait for the final tallies. Early reports have proven to be misleading. Ditto for end-June reports.</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6</a:t>
            </a:fld>
            <a:endParaRPr lang="en-US" dirty="0"/>
          </a:p>
        </p:txBody>
      </p:sp>
    </p:spTree>
    <p:extLst>
      <p:ext uri="{BB962C8B-B14F-4D97-AF65-F5344CB8AC3E}">
        <p14:creationId xmlns:p14="http://schemas.microsoft.com/office/powerpoint/2010/main" xmlns="" val="3891281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rPr>
              <a:t>Actual Total Volumes Officially Reported</a:t>
            </a:r>
            <a:br>
              <a:rPr lang="en-US" sz="3200" dirty="0" smtClean="0">
                <a:solidFill>
                  <a:srgbClr val="C00000"/>
                </a:solidFill>
              </a:rPr>
            </a:br>
            <a:r>
              <a:rPr lang="en-US" sz="3200" dirty="0" smtClean="0">
                <a:solidFill>
                  <a:srgbClr val="C00000"/>
                </a:solidFill>
              </a:rPr>
              <a:t>(including condensates)</a:t>
            </a:r>
            <a:endParaRPr lang="en-US" sz="3200"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02131978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7</a:t>
            </a:fld>
            <a:endParaRPr lang="en-US" dirty="0"/>
          </a:p>
        </p:txBody>
      </p:sp>
    </p:spTree>
    <p:extLst>
      <p:ext uri="{BB962C8B-B14F-4D97-AF65-F5344CB8AC3E}">
        <p14:creationId xmlns:p14="http://schemas.microsoft.com/office/powerpoint/2010/main" xmlns="" val="4172489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Condensates Don’t Count?</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sz="3000" dirty="0" smtClean="0"/>
              <a:t>State first said publicly on April 11 that condensates don’t count. Did the Legal Adviser make this determination? When and why? Was “L” being </a:t>
            </a:r>
            <a:r>
              <a:rPr lang="en-US" sz="3000" i="1" dirty="0" smtClean="0"/>
              <a:t>sensitive to policy objectives</a:t>
            </a:r>
            <a:r>
              <a:rPr lang="en-US" sz="3000" dirty="0" smtClean="0"/>
              <a:t>?</a:t>
            </a:r>
          </a:p>
          <a:p>
            <a:r>
              <a:rPr lang="en-US" sz="3000" dirty="0" smtClean="0"/>
              <a:t>State counted condensates before—otherwise average imports prior to November would be closer to 800,000 b/d than 1 million b/d.</a:t>
            </a:r>
          </a:p>
          <a:p>
            <a:r>
              <a:rPr lang="en-US" sz="3000" dirty="0" smtClean="0"/>
              <a:t>Only Japan’s METI reports crude imports by grade—and includes S Pars C as crude.</a:t>
            </a:r>
          </a:p>
          <a:p>
            <a:pPr marL="0" indent="0" algn="ctr">
              <a:buNone/>
            </a:pPr>
            <a:r>
              <a:rPr lang="en-US" sz="3000" dirty="0" smtClean="0"/>
              <a:t>(For a number of reasons, UAE condensate imports of about 100-120,000 b/d have never been counted.)</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8</a:t>
            </a:fld>
            <a:endParaRPr lang="en-US" dirty="0"/>
          </a:p>
        </p:txBody>
      </p:sp>
    </p:spTree>
    <p:extLst>
      <p:ext uri="{BB962C8B-B14F-4D97-AF65-F5344CB8AC3E}">
        <p14:creationId xmlns:p14="http://schemas.microsoft.com/office/powerpoint/2010/main" xmlns="" val="2377216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What are condensates?</a:t>
            </a:r>
            <a:endParaRPr lang="en-US" dirty="0">
              <a:solidFill>
                <a:schemeClr val="accent6"/>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Condensates are byproducts of crude oil production </a:t>
            </a:r>
            <a:r>
              <a:rPr lang="en-US" dirty="0"/>
              <a:t>(lease condensates) </a:t>
            </a:r>
            <a:r>
              <a:rPr lang="en-US" dirty="0" smtClean="0"/>
              <a:t>and of natural gas processing (plant condensates). They are gaseous at elevated temperatures, liquids at normal temperatures. U.S. producers can’t export them because they are considered a kind of crude oil. They can be used to supplement a  crude oil stream, or sold as separate products. They are mostly pentanes and heavier hydrocarbons. They sell at rough parity to crude oil and are processed at splitters, refineries and in petrochemical plants.</a:t>
            </a:r>
            <a:endParaRPr lang="en-US" dirty="0"/>
          </a:p>
        </p:txBody>
      </p:sp>
      <p:sp>
        <p:nvSpPr>
          <p:cNvPr id="4" name="Footer Placeholder 3"/>
          <p:cNvSpPr>
            <a:spLocks noGrp="1"/>
          </p:cNvSpPr>
          <p:nvPr>
            <p:ph type="ftr" sz="quarter" idx="11"/>
          </p:nvPr>
        </p:nvSpPr>
        <p:spPr/>
        <p:txBody>
          <a:bodyPr/>
          <a:lstStyle/>
          <a:p>
            <a:r>
              <a:rPr lang="en-US" dirty="0" smtClean="0"/>
              <a:t>(c) Foreign Reports Inc.</a:t>
            </a:r>
            <a:endParaRPr lang="en-US" dirty="0"/>
          </a:p>
        </p:txBody>
      </p:sp>
      <p:sp>
        <p:nvSpPr>
          <p:cNvPr id="5" name="Slide Number Placeholder 4"/>
          <p:cNvSpPr>
            <a:spLocks noGrp="1"/>
          </p:cNvSpPr>
          <p:nvPr>
            <p:ph type="sldNum" sz="quarter" idx="12"/>
          </p:nvPr>
        </p:nvSpPr>
        <p:spPr/>
        <p:txBody>
          <a:bodyPr/>
          <a:lstStyle/>
          <a:p>
            <a:fld id="{A818A269-3354-46DC-990F-AA66FFAB35B9}" type="slidenum">
              <a:rPr lang="en-US" smtClean="0"/>
              <a:pPr/>
              <a:t>9</a:t>
            </a:fld>
            <a:endParaRPr lang="en-US" dirty="0"/>
          </a:p>
        </p:txBody>
      </p:sp>
    </p:spTree>
    <p:extLst>
      <p:ext uri="{BB962C8B-B14F-4D97-AF65-F5344CB8AC3E}">
        <p14:creationId xmlns:p14="http://schemas.microsoft.com/office/powerpoint/2010/main" xmlns="" val="588250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701</TotalTime>
  <Words>1899</Words>
  <Application>Microsoft Office PowerPoint</Application>
  <PresentationFormat>On-screen Show (4:3)</PresentationFormat>
  <Paragraphs>131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Iranian Oil Exports and Sanctions:  A Case for more transparency from the Obama Administration</vt:lpstr>
      <vt:lpstr>Notes on data</vt:lpstr>
      <vt:lpstr>Officially Reported Imports of Iranian Oil Nov. 2011 to date </vt:lpstr>
      <vt:lpstr>The Post-November Perspective</vt:lpstr>
      <vt:lpstr>The Post-November Issues</vt:lpstr>
      <vt:lpstr>Denials and Excuses</vt:lpstr>
      <vt:lpstr>Actual Total Volumes Officially Reported (including condensates)</vt:lpstr>
      <vt:lpstr>Condensates Don’t Count?</vt:lpstr>
      <vt:lpstr>What are condensates?</vt:lpstr>
      <vt:lpstr>Condensates and LPG matter Increase in condensate exports even sharper in Nov.-March period </vt:lpstr>
      <vt:lpstr>Is Condensate Crude Oil under the NDAA?</vt:lpstr>
      <vt:lpstr>Reducing crude, increasing condensate?</vt:lpstr>
      <vt:lpstr>Waivers and Exceptions</vt:lpstr>
      <vt:lpstr>Value of additional sanctions relief</vt:lpstr>
      <vt:lpstr>What’s $5.4 billion mean for Iran and for Ali Khamenei?</vt:lpstr>
      <vt:lpstr>What’s in it for Iran if it sells more oil and/or condensate, but the money is still frozen in foreign banks? </vt:lpstr>
      <vt:lpstr>Possible motivation for permitting higher oil sales?</vt:lpstr>
      <vt:lpstr>Will Administration Need Congressional approval for nuclear deal?</vt:lpstr>
      <vt:lpstr>Final Agreement—neither  black nor white? More transparency will be needed now.</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Iranian Oil Exports and Sanctions</dc:title>
  <dc:creator>Nat</dc:creator>
  <cp:lastModifiedBy>Foreign Reports</cp:lastModifiedBy>
  <cp:revision>55</cp:revision>
  <cp:lastPrinted>2014-05-13T19:44:41Z</cp:lastPrinted>
  <dcterms:created xsi:type="dcterms:W3CDTF">2014-04-30T20:05:46Z</dcterms:created>
  <dcterms:modified xsi:type="dcterms:W3CDTF">2014-05-14T14:16:13Z</dcterms:modified>
</cp:coreProperties>
</file>